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B3173629-9594-4431-B333-CCFBDCFBCC87}">
          <p14:sldIdLst>
            <p14:sldId id="256"/>
            <p14:sldId id="257"/>
            <p14:sldId id="2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11.04.2024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11.04.2024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11.04.2024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Прямоугольник 5"/>
          <p:cNvSpPr/>
          <p:nvPr/>
        </p:nvSpPr>
        <p:spPr>
          <a:xfrm>
            <a:off x="179512" y="188640"/>
            <a:ext cx="8856984" cy="6186309"/>
          </a:xfrm>
          <a:prstGeom prst="rect">
            <a:avLst/>
          </a:prstGeom>
        </p:spPr>
        <p:txBody>
          <a:bodyPr wrap="square">
            <a:spAutoFit/>
          </a:bodyPr>
          <a:lstStyle/>
          <a:p>
            <a:pPr lvl="0" algn="ctr" fontAlgn="base">
              <a:spcBef>
                <a:spcPct val="0"/>
              </a:spcBef>
              <a:spcAft>
                <a:spcPct val="0"/>
              </a:spcAft>
              <a:tabLst>
                <a:tab pos="2501900" algn="l"/>
              </a:tabLst>
            </a:pPr>
            <a:endParaRPr lang="ru-RU" sz="24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fontAlgn="base">
              <a:spcBef>
                <a:spcPct val="0"/>
              </a:spcBef>
              <a:spcAft>
                <a:spcPct val="0"/>
              </a:spcAft>
              <a:tabLst>
                <a:tab pos="2501900" algn="l"/>
              </a:tabLs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КУМИТАИ ЗАБОН ВА ИСТИЛО</a:t>
            </a: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Ҳ</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ОТИ НАЗДИ</a:t>
            </a:r>
            <a:endParaRPr lang="ru-RU" sz="1000" dirty="0">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tabLst>
                <a:tab pos="2501900" algn="l"/>
              </a:tabLst>
            </a:pP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Ҳ</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УКУМАТИ </a:t>
            </a: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Ҷ</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УМ</a:t>
            </a: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Ҳ</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УРИИ ТО</a:t>
            </a: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Ҷ</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ИКИСТОН</a:t>
            </a:r>
            <a:endParaRPr lang="ru-RU" sz="90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2501900" algn="l"/>
              </a:tabLst>
            </a:pP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endParaRPr lang="tg-Cyrl-TJ"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2501900" algn="l"/>
              </a:tabLst>
            </a:pPr>
            <a:endParaRPr lang="tg-Cyrl-TJ"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2501900" algn="l"/>
              </a:tabLst>
            </a:pPr>
            <a:endParaRPr lang="tg-Cyrl-TJ" sz="1600" b="1" dirty="0">
              <a:latin typeface="Times New Roman" panose="02020603050405020304" pitchFamily="18"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2501900" algn="l"/>
              </a:tabLst>
            </a:pPr>
            <a:endParaRPr lang="tg-Cyrl-TJ"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2501900" algn="l"/>
              </a:tabLst>
            </a:pPr>
            <a:r>
              <a:rPr lang="tg-Cyrl-TJ" sz="2800" b="1" dirty="0">
                <a:latin typeface="Times New Roman" panose="02020603050405020304" pitchFamily="18" charset="0"/>
                <a:ea typeface="Times New Roman" panose="02020603050405020304" pitchFamily="18" charset="0"/>
                <a:cs typeface="Times New Roman" panose="02020603050405020304" pitchFamily="18" charset="0"/>
              </a:rPr>
              <a:t>ҶАЛАСАИ </a:t>
            </a:r>
          </a:p>
          <a:p>
            <a:pPr algn="ctr"/>
            <a:r>
              <a:rPr lang="tg-Cyrl-TJ" sz="2800" b="1" dirty="0">
                <a:latin typeface="Times New Roman" panose="02020603050405020304" pitchFamily="18" charset="0"/>
                <a:cs typeface="Times New Roman" panose="02020603050405020304" pitchFamily="18" charset="0"/>
              </a:rPr>
              <a:t>Ҳ</a:t>
            </a:r>
            <a:r>
              <a:rPr lang="ru-RU" sz="2800" b="1" dirty="0">
                <a:latin typeface="Times New Roman" panose="02020603050405020304" pitchFamily="18" charset="0"/>
                <a:cs typeface="Times New Roman" panose="02020603050405020304" pitchFamily="18" charset="0"/>
              </a:rPr>
              <a:t>АЙАТИ МУШОВАРАИ КУМИТАИ ЗАБОН ВА ИСТИЛОҲОТИ НАЗДИ </a:t>
            </a:r>
            <a:r>
              <a:rPr lang="tg-Cyrl-TJ" sz="2800" b="1" dirty="0">
                <a:latin typeface="Times New Roman" panose="02020603050405020304" pitchFamily="18" charset="0"/>
                <a:cs typeface="Times New Roman" panose="02020603050405020304" pitchFamily="18" charset="0"/>
              </a:rPr>
              <a:t>Ҳ</a:t>
            </a:r>
            <a:r>
              <a:rPr lang="ru-RU" sz="2800" b="1" dirty="0">
                <a:latin typeface="Times New Roman" panose="02020603050405020304" pitchFamily="18" charset="0"/>
                <a:cs typeface="Times New Roman" panose="02020603050405020304" pitchFamily="18" charset="0"/>
              </a:rPr>
              <a:t>УКУМАТИ ҶУМҲУРИИ ТОҶИКИСТОН </a:t>
            </a:r>
            <a:endParaRPr lang="tg-Cyrl-TJ"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tabLst>
                <a:tab pos="2501900" algn="l"/>
              </a:tabLst>
            </a:pPr>
            <a:r>
              <a:rPr lang="tg-Cyrl-TJ" sz="2400" b="1" dirty="0">
                <a:latin typeface="Times New Roman" panose="02020603050405020304" pitchFamily="18" charset="0"/>
                <a:ea typeface="Times New Roman" panose="02020603050405020304" pitchFamily="18" charset="0"/>
                <a:cs typeface="Times New Roman" panose="02020603050405020304" pitchFamily="18" charset="0"/>
              </a:rPr>
              <a:t>9. 04. 2024,  соати 10:00</a:t>
            </a:r>
          </a:p>
          <a:p>
            <a:pPr lvl="0" algn="ctr" eaLnBrk="0" fontAlgn="base" hangingPunct="0">
              <a:spcBef>
                <a:spcPct val="0"/>
              </a:spcBef>
              <a:spcAft>
                <a:spcPct val="0"/>
              </a:spcAft>
              <a:tabLst>
                <a:tab pos="2501900" algn="l"/>
              </a:tabLst>
            </a:pPr>
            <a:endParaRPr lang="tg-Cyrl-TJ"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tabLst>
                <a:tab pos="2501900" algn="l"/>
              </a:tabLst>
            </a:pPr>
            <a:endParaRPr lang="tg-Cyrl-TJ"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tabLst>
                <a:tab pos="2501900" algn="l"/>
              </a:tabLst>
            </a:pPr>
            <a:endParaRPr lang="tg-Cyrl-TJ"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tabLst>
                <a:tab pos="2501900" algn="l"/>
              </a:tabLst>
            </a:pPr>
            <a:r>
              <a:rPr lang="tg-Cyrl-TJ" sz="2000" b="1" dirty="0">
                <a:latin typeface="Times New Roman" panose="02020603050405020304" pitchFamily="18" charset="0"/>
                <a:ea typeface="Times New Roman" panose="02020603050405020304" pitchFamily="18" charset="0"/>
                <a:cs typeface="Times New Roman" panose="02020603050405020304" pitchFamily="18" charset="0"/>
              </a:rPr>
              <a:t>ДУШАНБЕ - 2024</a:t>
            </a:r>
            <a:endParaRPr lang="tg-Cyrl-TJ" sz="28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110" y="1412776"/>
            <a:ext cx="1721930" cy="1584176"/>
          </a:xfrm>
          <a:prstGeom prst="rect">
            <a:avLst/>
          </a:prstGeom>
        </p:spPr>
      </p:pic>
    </p:spTree>
    <p:extLst>
      <p:ext uri="{BB962C8B-B14F-4D97-AF65-F5344CB8AC3E}">
        <p14:creationId xmlns:p14="http://schemas.microsoft.com/office/powerpoint/2010/main" val="726958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712968" cy="6480720"/>
          </a:xfrm>
        </p:spPr>
        <p:txBody>
          <a:bodyPr>
            <a:normAutofit lnSpcReduction="10000"/>
          </a:bodyPr>
          <a:lstStyle/>
          <a:p>
            <a:pPr marL="45720" indent="0" algn="ctr">
              <a:spcAft>
                <a:spcPts val="0"/>
              </a:spcAft>
              <a:buNone/>
            </a:pPr>
            <a:r>
              <a:rPr lang="ru-RU" sz="2800" b="1" dirty="0">
                <a:latin typeface="Times New Roman" panose="02020603050405020304" pitchFamily="18" charset="0"/>
                <a:ea typeface="Times New Roman"/>
                <a:cs typeface="Times New Roman" panose="02020603050405020304" pitchFamily="18" charset="0"/>
              </a:rPr>
              <a:t>Ҷаласаи </a:t>
            </a:r>
            <a:endParaRPr lang="ru-RU" sz="2400" b="1" dirty="0">
              <a:latin typeface="Times New Roman" panose="02020603050405020304" pitchFamily="18" charset="0"/>
              <a:ea typeface="Times New Roman"/>
              <a:cs typeface="Times New Roman" panose="02020603050405020304" pitchFamily="18" charset="0"/>
            </a:endParaRPr>
          </a:p>
          <a:p>
            <a:pPr marL="45720" indent="0" algn="ctr">
              <a:spcAft>
                <a:spcPts val="0"/>
              </a:spcAft>
              <a:buNone/>
            </a:pPr>
            <a:r>
              <a:rPr lang="ru-RU" sz="2800" b="1" dirty="0">
                <a:latin typeface="Times New Roman" panose="02020603050405020304" pitchFamily="18" charset="0"/>
                <a:ea typeface="Times New Roman"/>
                <a:cs typeface="Times New Roman" panose="02020603050405020304" pitchFamily="18" charset="0"/>
              </a:rPr>
              <a:t>Ҳайати мушовараи Кумитаи забон ва истилоҳоти назди Ҳукумати Ҷумҳурии Тоҷикистон </a:t>
            </a:r>
            <a:endParaRPr lang="ru-RU" sz="2400" b="1" dirty="0">
              <a:latin typeface="Times New Roman" panose="02020603050405020304" pitchFamily="18" charset="0"/>
              <a:ea typeface="Times New Roman"/>
              <a:cs typeface="Times New Roman" panose="02020603050405020304" pitchFamily="18" charset="0"/>
            </a:endParaRPr>
          </a:p>
          <a:p>
            <a:pPr marL="180340" indent="0" algn="just">
              <a:spcAft>
                <a:spcPts val="0"/>
              </a:spcAft>
              <a:buNone/>
            </a:pPr>
            <a:endParaRPr lang="ru-RU" sz="2400" b="1" kern="0" dirty="0">
              <a:latin typeface="Times New Roman" panose="02020603050405020304" pitchFamily="18" charset="0"/>
              <a:ea typeface="Times New Roman"/>
              <a:cs typeface="Times New Roman" panose="02020603050405020304" pitchFamily="18" charset="0"/>
            </a:endParaRPr>
          </a:p>
          <a:p>
            <a:pPr marL="180340" indent="0" algn="just">
              <a:spcAft>
                <a:spcPts val="0"/>
              </a:spcAft>
              <a:buNone/>
            </a:pPr>
            <a:r>
              <a:rPr lang="ru-RU" sz="2400" b="1" kern="0" dirty="0">
                <a:latin typeface="Times New Roman" panose="02020603050405020304" pitchFamily="18" charset="0"/>
                <a:ea typeface="Times New Roman"/>
                <a:cs typeface="Times New Roman" panose="02020603050405020304" pitchFamily="18" charset="0"/>
              </a:rPr>
              <a:t>аз </a:t>
            </a:r>
            <a:r>
              <a:rPr lang="tg-Cyrl-TJ" sz="2400" b="1" kern="0" dirty="0">
                <a:latin typeface="Times New Roman" panose="02020603050405020304" pitchFamily="18" charset="0"/>
                <a:ea typeface="Times New Roman"/>
                <a:cs typeface="Times New Roman" panose="02020603050405020304" pitchFamily="18" charset="0"/>
              </a:rPr>
              <a:t>9</a:t>
            </a:r>
            <a:r>
              <a:rPr lang="ru-RU" sz="2400" b="1" kern="0" dirty="0">
                <a:latin typeface="Times New Roman" panose="02020603050405020304" pitchFamily="18" charset="0"/>
                <a:ea typeface="Times New Roman"/>
                <a:cs typeface="Times New Roman" panose="02020603050405020304" pitchFamily="18" charset="0"/>
              </a:rPr>
              <a:t>.04.20</a:t>
            </a:r>
            <a:r>
              <a:rPr lang="tg-Cyrl-TJ" sz="2400" b="1" kern="0" dirty="0">
                <a:latin typeface="Times New Roman" panose="02020603050405020304" pitchFamily="18" charset="0"/>
                <a:ea typeface="Times New Roman"/>
                <a:cs typeface="Times New Roman" panose="02020603050405020304" pitchFamily="18" charset="0"/>
              </a:rPr>
              <a:t>24</a:t>
            </a:r>
            <a:r>
              <a:rPr lang="ru-RU" sz="2400" b="1" kern="0" dirty="0">
                <a:latin typeface="Times New Roman" panose="02020603050405020304" pitchFamily="18" charset="0"/>
                <a:ea typeface="Times New Roman"/>
                <a:cs typeface="Times New Roman" panose="02020603050405020304" pitchFamily="18" charset="0"/>
              </a:rPr>
              <a:t>                                                       шаҳри Душанбе</a:t>
            </a:r>
          </a:p>
          <a:p>
            <a:pPr marL="45720" indent="0" algn="ctr">
              <a:lnSpc>
                <a:spcPct val="110000"/>
              </a:lnSpc>
              <a:spcAft>
                <a:spcPts val="1000"/>
              </a:spcAft>
              <a:buNone/>
            </a:pPr>
            <a:r>
              <a:rPr lang="ru-RU" sz="3200" b="1" dirty="0">
                <a:latin typeface="Times New Roman" panose="02020603050405020304" pitchFamily="18" charset="0"/>
                <a:ea typeface="Times New Roman"/>
                <a:cs typeface="Times New Roman" panose="02020603050405020304" pitchFamily="18" charset="0"/>
              </a:rPr>
              <a:t>Рӯзнома</a:t>
            </a:r>
            <a:r>
              <a:rPr lang="tg-Cyrl-TJ" sz="800" dirty="0">
                <a:latin typeface="Times New Roman" panose="02020603050405020304" pitchFamily="18" charset="0"/>
                <a:ea typeface="Times New Roman"/>
                <a:cs typeface="Times New Roman" panose="02020603050405020304" pitchFamily="18" charset="0"/>
              </a:rPr>
              <a:t> </a:t>
            </a:r>
            <a:endParaRPr lang="ru-RU" sz="1800" dirty="0">
              <a:latin typeface="Times New Roman" panose="02020603050405020304" pitchFamily="18" charset="0"/>
              <a:ea typeface="Times New Roman"/>
              <a:cs typeface="Times New Roman" panose="02020603050405020304" pitchFamily="18" charset="0"/>
            </a:endParaRPr>
          </a:p>
          <a:p>
            <a:pPr marL="544513" indent="-457200" algn="just">
              <a:lnSpc>
                <a:spcPct val="110000"/>
              </a:lnSpc>
              <a:spcAft>
                <a:spcPts val="0"/>
              </a:spcAft>
              <a:buFont typeface="+mj-lt"/>
              <a:buAutoNum type="arabicPeriod"/>
            </a:pPr>
            <a:r>
              <a:rPr lang="tg-Cyrl-TJ" sz="2400" dirty="0">
                <a:solidFill>
                  <a:schemeClr val="tx1"/>
                </a:solidFill>
                <a:latin typeface="Times New Roman" panose="02020603050405020304" pitchFamily="18" charset="0"/>
                <a:ea typeface="Times New Roman"/>
                <a:cs typeface="Times New Roman" panose="02020603050405020304" pitchFamily="18" charset="0"/>
              </a:rPr>
              <a:t>Дар бораи ҷамъбасти фаъолияти Кумитаи забон ва истилоҳоти назди Ҳукумати Ҷумҳурии Тоҷикистон дар семоҳаи якуми соли 2024 ва вазифаҳо барои давраҳои минбаъда (Гузориши муовини раиси Кумита Раҳматуллозода С.).</a:t>
            </a:r>
          </a:p>
          <a:p>
            <a:pPr marL="544513" indent="-457200" algn="just">
              <a:lnSpc>
                <a:spcPct val="110000"/>
              </a:lnSpc>
              <a:spcAft>
                <a:spcPts val="0"/>
              </a:spcAft>
              <a:buFont typeface="+mj-lt"/>
              <a:buAutoNum type="arabicPeriod"/>
            </a:pPr>
            <a:r>
              <a:rPr lang="tg-Cyrl-TJ" sz="2400" dirty="0">
                <a:solidFill>
                  <a:schemeClr val="tx1"/>
                </a:solidFill>
                <a:latin typeface="Times New Roman" panose="02020603050405020304" pitchFamily="18" charset="0"/>
                <a:ea typeface="Times New Roman"/>
                <a:cs typeface="Times New Roman" panose="02020603050405020304" pitchFamily="18" charset="0"/>
              </a:rPr>
              <a:t>Тасдиқи Нақшаи воҳидҳои кории Кумитаи забон ва истилоҳоти назди Ҳукумати Ҷумҳурии Тоҷикистон (Гузориши ҳуқуқшиноси Кумита Мансурӣ Ш.).</a:t>
            </a:r>
          </a:p>
          <a:p>
            <a:pPr marL="544513" indent="-457200" algn="just">
              <a:lnSpc>
                <a:spcPct val="110000"/>
              </a:lnSpc>
              <a:spcAft>
                <a:spcPts val="0"/>
              </a:spcAft>
              <a:buFont typeface="+mj-lt"/>
              <a:buAutoNum type="arabicPeriod"/>
            </a:pPr>
            <a:r>
              <a:rPr lang="ru-RU" sz="2400" dirty="0">
                <a:solidFill>
                  <a:schemeClr val="tx1"/>
                </a:solidFill>
                <a:latin typeface="Times New Roman" panose="02020603050405020304" pitchFamily="18" charset="0"/>
                <a:ea typeface="Times New Roman"/>
                <a:cs typeface="Times New Roman" panose="02020603050405020304" pitchFamily="18" charset="0"/>
              </a:rPr>
              <a:t>Масъалаҳои ҷорӣ.</a:t>
            </a:r>
          </a:p>
          <a:p>
            <a:pPr algn="just">
              <a:spcAft>
                <a:spcPts val="0"/>
              </a:spcAft>
            </a:pPr>
            <a:endParaRPr lang="ru-RU" sz="2400" b="1" dirty="0">
              <a:latin typeface="Times New Roman" panose="02020603050405020304" pitchFamily="18" charset="0"/>
              <a:ea typeface="Times New Roman"/>
              <a:cs typeface="Times New Roman" panose="02020603050405020304" pitchFamily="18" charset="0"/>
            </a:endParaRPr>
          </a:p>
          <a:p>
            <a:pPr marL="45720" indent="0" algn="just">
              <a:buNone/>
            </a:pPr>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932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784976" cy="6634124"/>
          </a:xfrm>
          <a:prstGeom prst="rect">
            <a:avLst/>
          </a:prstGeom>
        </p:spPr>
        <p:txBody>
          <a:bodyPr wrap="square">
            <a:spAutoFit/>
          </a:bodyPr>
          <a:lstStyle/>
          <a:p>
            <a:pPr algn="ctr">
              <a:lnSpc>
                <a:spcPct val="115000"/>
              </a:lnSpc>
              <a:spcAft>
                <a:spcPts val="0"/>
              </a:spcAft>
            </a:pPr>
            <a:r>
              <a:rPr lang="ru-RU" sz="1600" b="1" dirty="0">
                <a:latin typeface="Times New Roman" panose="02020603050405020304" pitchFamily="18" charset="0"/>
                <a:ea typeface="Times New Roman"/>
                <a:cs typeface="Times New Roman" panose="02020603050405020304" pitchFamily="18" charset="0"/>
              </a:rPr>
              <a:t>Кумитаи забон ва истилоҳоти назди  Ҳукумати Ҷумҳурии Тоҷикистон</a:t>
            </a:r>
            <a:endParaRPr lang="ru-RU" sz="1050" dirty="0">
              <a:latin typeface="Times New Roman" panose="02020603050405020304" pitchFamily="18" charset="0"/>
              <a:ea typeface="Times New Roman"/>
              <a:cs typeface="Times New Roman" panose="02020603050405020304" pitchFamily="18" charset="0"/>
            </a:endParaRPr>
          </a:p>
          <a:p>
            <a:pPr algn="ctr">
              <a:lnSpc>
                <a:spcPct val="115000"/>
              </a:lnSpc>
              <a:spcAft>
                <a:spcPts val="0"/>
              </a:spcAft>
            </a:pPr>
            <a:r>
              <a:rPr lang="ru-RU" sz="1400" b="1" dirty="0">
                <a:latin typeface="Times New Roman" panose="02020603050405020304" pitchFamily="18" charset="0"/>
                <a:ea typeface="Times New Roman"/>
                <a:cs typeface="Times New Roman" panose="02020603050405020304" pitchFamily="18" charset="0"/>
              </a:rPr>
              <a:t> </a:t>
            </a:r>
            <a:endParaRPr lang="ru-RU" sz="1200" dirty="0">
              <a:latin typeface="Times New Roman" panose="02020603050405020304" pitchFamily="18" charset="0"/>
              <a:ea typeface="Times New Roman"/>
              <a:cs typeface="Times New Roman" panose="02020603050405020304" pitchFamily="18" charset="0"/>
            </a:endParaRPr>
          </a:p>
          <a:p>
            <a:pPr indent="180340" algn="ctr">
              <a:lnSpc>
                <a:spcPct val="115000"/>
              </a:lnSpc>
              <a:spcAft>
                <a:spcPts val="0"/>
              </a:spcAft>
            </a:pPr>
            <a:r>
              <a:rPr lang="ru-RU" sz="1600" dirty="0">
                <a:latin typeface="Times New Roman" panose="02020603050405020304" pitchFamily="18" charset="0"/>
                <a:ea typeface="Times New Roman"/>
                <a:cs typeface="Times New Roman" panose="02020603050405020304" pitchFamily="18" charset="0"/>
              </a:rPr>
              <a:t>аз «9» апрели соли </a:t>
            </a:r>
            <a:r>
              <a:rPr lang="tg-Cyrl-TJ" sz="1600" dirty="0">
                <a:latin typeface="Times New Roman" panose="02020603050405020304" pitchFamily="18" charset="0"/>
                <a:ea typeface="Times New Roman"/>
                <a:cs typeface="Times New Roman" panose="02020603050405020304" pitchFamily="18" charset="0"/>
              </a:rPr>
              <a:t>2024,</a:t>
            </a:r>
            <a:r>
              <a:rPr lang="ru-RU" sz="1600" dirty="0">
                <a:latin typeface="Times New Roman" panose="02020603050405020304" pitchFamily="18" charset="0"/>
                <a:ea typeface="Times New Roman"/>
                <a:cs typeface="Times New Roman" panose="02020603050405020304" pitchFamily="18" charset="0"/>
              </a:rPr>
              <a:t>	 </a:t>
            </a:r>
            <a:r>
              <a:rPr lang="tg-Cyrl-TJ" sz="1600" dirty="0">
                <a:latin typeface="Times New Roman" panose="02020603050405020304" pitchFamily="18" charset="0"/>
                <a:ea typeface="Times New Roman"/>
                <a:cs typeface="Times New Roman" panose="02020603050405020304" pitchFamily="18" charset="0"/>
              </a:rPr>
              <a:t>      </a:t>
            </a:r>
            <a:r>
              <a:rPr lang="ru-RU" sz="1600" dirty="0">
                <a:latin typeface="Times New Roman" panose="02020603050405020304" pitchFamily="18" charset="0"/>
                <a:ea typeface="Times New Roman"/>
                <a:cs typeface="Times New Roman" panose="02020603050405020304" pitchFamily="18" charset="0"/>
              </a:rPr>
              <a:t> №____		</a:t>
            </a:r>
            <a:r>
              <a:rPr lang="tg-Cyrl-TJ" sz="1600" dirty="0">
                <a:latin typeface="Times New Roman" panose="02020603050405020304" pitchFamily="18" charset="0"/>
                <a:ea typeface="Times New Roman"/>
                <a:cs typeface="Times New Roman" panose="02020603050405020304" pitchFamily="18" charset="0"/>
              </a:rPr>
              <a:t>   </a:t>
            </a:r>
            <a:r>
              <a:rPr lang="ru-RU" sz="1600" dirty="0">
                <a:latin typeface="Times New Roman" panose="02020603050405020304" pitchFamily="18" charset="0"/>
                <a:ea typeface="Times New Roman"/>
                <a:cs typeface="Times New Roman" panose="02020603050405020304" pitchFamily="18" charset="0"/>
              </a:rPr>
              <a:t>	</a:t>
            </a:r>
            <a:r>
              <a:rPr lang="tg-Cyrl-TJ" sz="1600" dirty="0">
                <a:latin typeface="Times New Roman" panose="02020603050405020304" pitchFamily="18" charset="0"/>
                <a:ea typeface="Times New Roman"/>
                <a:cs typeface="Times New Roman" panose="02020603050405020304" pitchFamily="18" charset="0"/>
              </a:rPr>
              <a:t>ш</a:t>
            </a:r>
            <a:r>
              <a:rPr lang="ru-RU" sz="1600" dirty="0" err="1">
                <a:latin typeface="Times New Roman" panose="02020603050405020304" pitchFamily="18" charset="0"/>
                <a:ea typeface="Times New Roman"/>
                <a:cs typeface="Times New Roman" panose="02020603050405020304" pitchFamily="18" charset="0"/>
              </a:rPr>
              <a:t>ањри</a:t>
            </a:r>
            <a:r>
              <a:rPr lang="ru-RU" sz="1600" dirty="0">
                <a:latin typeface="Times New Roman" panose="02020603050405020304" pitchFamily="18" charset="0"/>
                <a:ea typeface="Times New Roman"/>
                <a:cs typeface="Times New Roman" panose="02020603050405020304" pitchFamily="18" charset="0"/>
              </a:rPr>
              <a:t> Душанбе</a:t>
            </a:r>
            <a:endParaRPr lang="ru-RU" sz="1200" dirty="0">
              <a:latin typeface="Times New Roman" panose="02020603050405020304" pitchFamily="18" charset="0"/>
              <a:ea typeface="Times New Roman"/>
              <a:cs typeface="Times New Roman" panose="02020603050405020304" pitchFamily="18" charset="0"/>
            </a:endParaRPr>
          </a:p>
          <a:p>
            <a:pPr algn="ctr">
              <a:lnSpc>
                <a:spcPct val="115000"/>
              </a:lnSpc>
              <a:spcAft>
                <a:spcPts val="0"/>
              </a:spcAft>
            </a:pPr>
            <a:endParaRPr lang="ru-RU" sz="1600" b="1" dirty="0">
              <a:latin typeface="Times New Roman" panose="02020603050405020304" pitchFamily="18" charset="0"/>
              <a:ea typeface="Times New Roman"/>
              <a:cs typeface="Times New Roman" panose="02020603050405020304" pitchFamily="18" charset="0"/>
            </a:endParaRPr>
          </a:p>
          <a:p>
            <a:pPr algn="ctr"/>
            <a:r>
              <a:rPr lang="tg-Cyrl-TJ" sz="1600" b="1" dirty="0">
                <a:latin typeface="Times New Roman" panose="02020603050405020304" pitchFamily="18" charset="0"/>
                <a:cs typeface="Times New Roman" panose="02020603050405020304" pitchFamily="18" charset="0"/>
              </a:rPr>
              <a:t>Қарори Ҳайати мушовара</a:t>
            </a:r>
            <a:endParaRPr lang="ru-RU" sz="1600" dirty="0">
              <a:latin typeface="Times New Roman" panose="02020603050405020304" pitchFamily="18" charset="0"/>
              <a:cs typeface="Times New Roman" panose="02020603050405020304" pitchFamily="18" charset="0"/>
            </a:endParaRPr>
          </a:p>
          <a:p>
            <a:pPr algn="ctr"/>
            <a:r>
              <a:rPr lang="tg-Cyrl-TJ" sz="1600" b="1" dirty="0">
                <a:latin typeface="Times New Roman" panose="02020603050405020304" pitchFamily="18" charset="0"/>
                <a:cs typeface="Times New Roman" panose="02020603050405020304" pitchFamily="18" charset="0"/>
              </a:rPr>
              <a:t> </a:t>
            </a:r>
            <a:r>
              <a:rPr lang="tg-Cyrl-TJ" sz="1600" dirty="0">
                <a:latin typeface="Times New Roman" panose="02020603050405020304" pitchFamily="18" charset="0"/>
                <a:cs typeface="Times New Roman" panose="02020603050405020304" pitchFamily="18" charset="0"/>
              </a:rPr>
              <a:t>дар бораи ҷамъбасти натиҷаҳои фаъолияти Кумитаи забон ва истилоҳоти назди Ҳукумати Ҷумҳурии Тоҷикистон дар семоҳаи якуми соли 2024 ва вазифаҳо барои давраҳои минбаъда</a:t>
            </a:r>
            <a:endParaRPr lang="ru-RU" sz="1600" dirty="0">
              <a:latin typeface="Times New Roman" panose="02020603050405020304" pitchFamily="18" charset="0"/>
              <a:cs typeface="Times New Roman" panose="02020603050405020304" pitchFamily="18" charset="0"/>
            </a:endParaRPr>
          </a:p>
          <a:p>
            <a:r>
              <a:rPr lang="tg-Cyrl-TJ" sz="1400"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pPr marL="360363" algn="just">
              <a:tabLst>
                <a:tab pos="447675" algn="l"/>
              </a:tabLst>
            </a:pPr>
            <a:r>
              <a:rPr lang="tg-Cyrl-TJ" sz="1400" dirty="0">
                <a:latin typeface="Times New Roman" panose="02020603050405020304" pitchFamily="18" charset="0"/>
                <a:cs typeface="Times New Roman" panose="02020603050405020304" pitchFamily="18" charset="0"/>
              </a:rPr>
              <a:t>        </a:t>
            </a:r>
            <a:r>
              <a:rPr lang="tg-Cyrl-TJ" sz="1600" dirty="0">
                <a:latin typeface="Times New Roman" panose="02020603050405020304" pitchFamily="18" charset="0"/>
                <a:cs typeface="Times New Roman" panose="02020603050405020304" pitchFamily="18" charset="0"/>
              </a:rPr>
              <a:t>Бо мақсади татбиқи самараноки Қонуни Ҷумҳурии Тоҷикистон «Дар бораи забони давлатии Ҷумҳурии Тоҷикистон», иҷрои дастуру супоришҳои Президенти Ҷумҳурии Тоҷикистон, қарорҳои Ҳукумати Ҷумҳурии Тоҷикистон Ҳайати мушовараи Кумитаи забон ва истилоҳоти назди Ҳукумати Ҷумҳурии Тоҷикистон </a:t>
            </a:r>
            <a:r>
              <a:rPr lang="tg-Cyrl-TJ" sz="1600" b="1" dirty="0">
                <a:latin typeface="Times New Roman" panose="02020603050405020304" pitchFamily="18" charset="0"/>
                <a:cs typeface="Times New Roman" panose="02020603050405020304" pitchFamily="18" charset="0"/>
              </a:rPr>
              <a:t>қарор мекунад:</a:t>
            </a:r>
            <a:endParaRPr lang="ru-RU" sz="1600" dirty="0">
              <a:latin typeface="Times New Roman" panose="02020603050405020304" pitchFamily="18" charset="0"/>
              <a:cs typeface="Times New Roman" panose="02020603050405020304" pitchFamily="18" charset="0"/>
            </a:endParaRPr>
          </a:p>
          <a:p>
            <a:pPr marL="703263" indent="-342900" algn="just">
              <a:buFont typeface="+mj-lt"/>
              <a:buAutoNum type="arabicPeriod"/>
              <a:tabLst>
                <a:tab pos="447675" algn="l"/>
              </a:tabLst>
            </a:pPr>
            <a:r>
              <a:rPr lang="tg-Cyrl-TJ" sz="1600" dirty="0">
                <a:latin typeface="Times New Roman" panose="02020603050405020304" pitchFamily="18" charset="0"/>
                <a:cs typeface="Times New Roman" panose="02020603050405020304" pitchFamily="18" charset="0"/>
              </a:rPr>
              <a:t>Ҳисоботи Кумитаи забон ва истилоҳоти назди Ҳукумати Ҷумҳурии Тоҷикистон дар бораи ҷамъбасти натиҷаҳои фаъолияти Кумитаи забон ва истилоҳоти назди Ҳукумати Ҷумҳурии Тоҷикистон дар семоҳаи якуми соли 2024 ва вазифаҳо барои давраҳои минбаъда қаноатбахш ҳисобида шавад (замима мегардад).</a:t>
            </a:r>
            <a:endParaRPr lang="ru-RU" sz="1600" dirty="0">
              <a:latin typeface="Times New Roman" panose="02020603050405020304" pitchFamily="18" charset="0"/>
              <a:cs typeface="Times New Roman" panose="02020603050405020304" pitchFamily="18" charset="0"/>
            </a:endParaRPr>
          </a:p>
          <a:p>
            <a:pPr marL="703263" indent="-342900" algn="just">
              <a:buFont typeface="+mj-lt"/>
              <a:buAutoNum type="arabicPeriod"/>
              <a:tabLst>
                <a:tab pos="447675" algn="l"/>
              </a:tabLst>
            </a:pPr>
            <a:r>
              <a:rPr lang="tg-Cyrl-TJ" sz="1600" dirty="0">
                <a:latin typeface="Times New Roman" panose="02020603050405020304" pitchFamily="18" charset="0"/>
                <a:cs typeface="Times New Roman" panose="02020603050405020304" pitchFamily="18" charset="0"/>
              </a:rPr>
              <a:t>Нақшаи воҳидҳои кории Кумитаи забон ва истилоҳоти назди Ҳукумати Ҷумҳурии Тоҷикистон тасдиқ карда шавад (замима мегардад). </a:t>
            </a:r>
          </a:p>
          <a:p>
            <a:pPr marL="703263" indent="-342900" algn="just">
              <a:buFont typeface="+mj-lt"/>
              <a:buAutoNum type="arabicPeriod"/>
              <a:tabLst>
                <a:tab pos="447675" algn="l"/>
              </a:tabLst>
            </a:pPr>
            <a:r>
              <a:rPr lang="ru-RU" sz="1600" dirty="0">
                <a:latin typeface="Times New Roman" panose="02020603050405020304" pitchFamily="18" charset="0"/>
                <a:cs typeface="Times New Roman" panose="02020603050405020304" pitchFamily="18" charset="0"/>
              </a:rPr>
              <a:t>Назорати иҷрои қарори мазкур ба зиммаи муовини раиси Кумита гузошта шавад.</a:t>
            </a:r>
          </a:p>
          <a:p>
            <a:pPr algn="ctr"/>
            <a:r>
              <a:rPr lang="ru-RU" dirty="0">
                <a:latin typeface="Times New Roman" panose="02020603050405020304" pitchFamily="18" charset="0"/>
                <a:cs typeface="Times New Roman" panose="02020603050405020304" pitchFamily="18" charset="0"/>
              </a:rPr>
              <a:t> </a:t>
            </a:r>
          </a:p>
          <a:p>
            <a:pPr algn="ctr"/>
            <a:r>
              <a:rPr lang="ru-RU" sz="1200" b="1" dirty="0" err="1">
                <a:latin typeface="Times New Roman" panose="02020603050405020304" pitchFamily="18" charset="0"/>
                <a:ea typeface="Times New Roman"/>
                <a:cs typeface="Times New Roman" panose="02020603050405020304" pitchFamily="18" charset="0"/>
              </a:rPr>
              <a:t>Њайати</a:t>
            </a:r>
            <a:r>
              <a:rPr lang="ru-RU" sz="1200" b="1" dirty="0">
                <a:latin typeface="Times New Roman" panose="02020603050405020304" pitchFamily="18" charset="0"/>
                <a:ea typeface="Times New Roman"/>
                <a:cs typeface="Times New Roman" panose="02020603050405020304" pitchFamily="18" charset="0"/>
              </a:rPr>
              <a:t>  </a:t>
            </a:r>
            <a:r>
              <a:rPr lang="ru-RU" sz="1200" b="1" dirty="0" err="1">
                <a:latin typeface="Times New Roman" panose="02020603050405020304" pitchFamily="18" charset="0"/>
                <a:ea typeface="Times New Roman"/>
                <a:cs typeface="Times New Roman" panose="02020603050405020304" pitchFamily="18" charset="0"/>
              </a:rPr>
              <a:t>мушовараи</a:t>
            </a:r>
            <a:r>
              <a:rPr lang="ru-RU" sz="1200" b="1" dirty="0">
                <a:latin typeface="Times New Roman" panose="02020603050405020304" pitchFamily="18" charset="0"/>
                <a:ea typeface="Times New Roman"/>
                <a:cs typeface="Times New Roman" panose="02020603050405020304" pitchFamily="18" charset="0"/>
              </a:rPr>
              <a:t> </a:t>
            </a:r>
            <a:r>
              <a:rPr lang="ru-RU" sz="1200" b="1" dirty="0" err="1">
                <a:latin typeface="Times New Roman" panose="02020603050405020304" pitchFamily="18" charset="0"/>
                <a:ea typeface="Times New Roman"/>
                <a:cs typeface="Times New Roman" panose="02020603050405020304" pitchFamily="18" charset="0"/>
              </a:rPr>
              <a:t>Кумита</a:t>
            </a:r>
            <a:r>
              <a:rPr lang="ru-RU" sz="1200" b="1" dirty="0">
                <a:latin typeface="Times New Roman" panose="02020603050405020304" pitchFamily="18" charset="0"/>
                <a:ea typeface="Times New Roman"/>
                <a:cs typeface="Times New Roman" panose="02020603050405020304" pitchFamily="18" charset="0"/>
              </a:rPr>
              <a:t>:</a:t>
            </a:r>
            <a:endParaRPr lang="ru-RU" sz="1050" dirty="0">
              <a:latin typeface="Times New Roman" panose="02020603050405020304" pitchFamily="18" charset="0"/>
              <a:ea typeface="Times New Roman"/>
              <a:cs typeface="Times New Roman" panose="02020603050405020304" pitchFamily="18" charset="0"/>
            </a:endParaRPr>
          </a:p>
          <a:p>
            <a:pPr indent="270510">
              <a:lnSpc>
                <a:spcPct val="150000"/>
              </a:lnSpc>
              <a:spcAft>
                <a:spcPts val="0"/>
              </a:spcAft>
            </a:pPr>
            <a:r>
              <a:rPr lang="ru-RU" sz="1200" b="1" dirty="0" err="1">
                <a:latin typeface="Times New Roman" panose="02020603050405020304" pitchFamily="18" charset="0"/>
                <a:ea typeface="Times New Roman"/>
                <a:cs typeface="Times New Roman" panose="02020603050405020304" pitchFamily="18" charset="0"/>
              </a:rPr>
              <a:t>Раиси</a:t>
            </a:r>
            <a:r>
              <a:rPr lang="ru-RU" sz="1200" b="1" dirty="0">
                <a:latin typeface="Times New Roman" panose="02020603050405020304" pitchFamily="18" charset="0"/>
                <a:ea typeface="Times New Roman"/>
                <a:cs typeface="Times New Roman" panose="02020603050405020304" pitchFamily="18" charset="0"/>
              </a:rPr>
              <a:t> </a:t>
            </a:r>
            <a:r>
              <a:rPr lang="ru-RU" sz="1200" b="1" dirty="0" err="1">
                <a:latin typeface="Times New Roman" panose="02020603050405020304" pitchFamily="18" charset="0"/>
                <a:ea typeface="Times New Roman"/>
                <a:cs typeface="Times New Roman" panose="02020603050405020304" pitchFamily="18" charset="0"/>
              </a:rPr>
              <a:t>Кумита</a:t>
            </a:r>
            <a:r>
              <a:rPr lang="ru-RU" sz="1200" b="1" dirty="0">
                <a:latin typeface="Times New Roman" panose="02020603050405020304" pitchFamily="18" charset="0"/>
                <a:ea typeface="Times New Roman"/>
                <a:cs typeface="Times New Roman" panose="02020603050405020304" pitchFamily="18" charset="0"/>
              </a:rPr>
              <a:t> 						</a:t>
            </a:r>
            <a:r>
              <a:rPr lang="tg-Cyrl-TJ" sz="1200" b="1" dirty="0">
                <a:latin typeface="Times New Roman" panose="02020603050405020304" pitchFamily="18" charset="0"/>
                <a:ea typeface="Times New Roman"/>
                <a:cs typeface="Times New Roman" panose="02020603050405020304" pitchFamily="18" charset="0"/>
              </a:rPr>
              <a:t>О Муҳаммадҷонзода</a:t>
            </a:r>
            <a:endParaRPr lang="ru-RU" sz="1050" dirty="0">
              <a:latin typeface="Times New Roman" panose="02020603050405020304" pitchFamily="18" charset="0"/>
              <a:ea typeface="Times New Roman"/>
              <a:cs typeface="Times New Roman" panose="02020603050405020304" pitchFamily="18" charset="0"/>
            </a:endParaRPr>
          </a:p>
          <a:p>
            <a:pPr indent="270510" algn="just">
              <a:lnSpc>
                <a:spcPct val="150000"/>
              </a:lnSpc>
              <a:spcAft>
                <a:spcPts val="0"/>
              </a:spcAft>
            </a:pPr>
            <a:r>
              <a:rPr lang="ru-RU" sz="1200" b="1" dirty="0">
                <a:latin typeface="Times New Roman" panose="02020603050405020304" pitchFamily="18" charset="0"/>
                <a:ea typeface="Times New Roman"/>
                <a:cs typeface="Times New Roman" panose="02020603050405020304" pitchFamily="18" charset="0"/>
              </a:rPr>
              <a:t>Муовини раиси Кумита						С. </a:t>
            </a:r>
            <a:r>
              <a:rPr lang="tg-Cyrl-TJ" sz="1200" b="1" dirty="0">
                <a:latin typeface="Times New Roman" panose="02020603050405020304" pitchFamily="18" charset="0"/>
                <a:ea typeface="Times New Roman"/>
                <a:cs typeface="Times New Roman" panose="02020603050405020304" pitchFamily="18" charset="0"/>
              </a:rPr>
              <a:t>Раҳматуллозода </a:t>
            </a:r>
            <a:endParaRPr lang="ru-RU" sz="1050" dirty="0">
              <a:latin typeface="Times New Roman" panose="02020603050405020304" pitchFamily="18" charset="0"/>
              <a:ea typeface="Times New Roman"/>
              <a:cs typeface="Times New Roman" panose="02020603050405020304" pitchFamily="18" charset="0"/>
            </a:endParaRPr>
          </a:p>
          <a:p>
            <a:pPr indent="270510" algn="just">
              <a:lnSpc>
                <a:spcPct val="150000"/>
              </a:lnSpc>
              <a:spcAft>
                <a:spcPts val="0"/>
              </a:spcAft>
            </a:pPr>
            <a:r>
              <a:rPr lang="ru-RU" sz="1200" b="1" dirty="0">
                <a:latin typeface="Times New Roman" panose="02020603050405020304" pitchFamily="18" charset="0"/>
                <a:ea typeface="Times New Roman"/>
                <a:cs typeface="Times New Roman" panose="02020603050405020304" pitchFamily="18" charset="0"/>
              </a:rPr>
              <a:t>Аъзои Ҳайати мушовара:</a:t>
            </a:r>
            <a:r>
              <a:rPr lang="ru-RU" sz="1200" dirty="0">
                <a:latin typeface="Times New Roman" panose="02020603050405020304" pitchFamily="18" charset="0"/>
                <a:ea typeface="Times New Roman"/>
                <a:cs typeface="Times New Roman" panose="02020603050405020304" pitchFamily="18" charset="0"/>
              </a:rPr>
              <a:t> 					</a:t>
            </a:r>
            <a:r>
              <a:rPr lang="ru-RU" sz="1200" b="1" dirty="0">
                <a:latin typeface="Times New Roman" panose="02020603050405020304" pitchFamily="18" charset="0"/>
                <a:ea typeface="Times New Roman"/>
                <a:cs typeface="Times New Roman" panose="02020603050405020304" pitchFamily="18" charset="0"/>
              </a:rPr>
              <a:t>С.</a:t>
            </a:r>
            <a:r>
              <a:rPr lang="ru-RU" sz="1200" dirty="0">
                <a:latin typeface="Times New Roman" panose="02020603050405020304" pitchFamily="18" charset="0"/>
                <a:ea typeface="Times New Roman"/>
                <a:cs typeface="Times New Roman" panose="02020603050405020304" pitchFamily="18" charset="0"/>
              </a:rPr>
              <a:t> </a:t>
            </a:r>
            <a:r>
              <a:rPr lang="ru-RU" sz="1200" b="1" dirty="0" err="1">
                <a:latin typeface="Times New Roman" panose="02020603050405020304" pitchFamily="18" charset="0"/>
                <a:ea typeface="Times New Roman"/>
                <a:cs typeface="Times New Roman" panose="02020603050405020304" pitchFamily="18" charset="0"/>
              </a:rPr>
              <a:t>Назарзода</a:t>
            </a:r>
            <a:endParaRPr lang="ru-RU" sz="1200" b="1" dirty="0">
              <a:latin typeface="Times New Roman" panose="02020603050405020304" pitchFamily="18" charset="0"/>
              <a:ea typeface="Times New Roman"/>
              <a:cs typeface="Times New Roman" panose="02020603050405020304" pitchFamily="18" charset="0"/>
            </a:endParaRPr>
          </a:p>
          <a:p>
            <a:pPr indent="270510" algn="just">
              <a:lnSpc>
                <a:spcPct val="150000"/>
              </a:lnSpc>
              <a:spcAft>
                <a:spcPts val="0"/>
              </a:spcAft>
            </a:pPr>
            <a:r>
              <a:rPr lang="ru-RU" sz="1200" b="1" dirty="0">
                <a:latin typeface="Times New Roman" panose="02020603050405020304" pitchFamily="18" charset="0"/>
                <a:ea typeface="Times New Roman"/>
                <a:cs typeface="Times New Roman" panose="02020603050405020304" pitchFamily="18" charset="0"/>
              </a:rPr>
              <a:t>Аъзои Ҳайати мушовара					М. Абдураҳмонова</a:t>
            </a:r>
          </a:p>
          <a:p>
            <a:pPr indent="270510" algn="just">
              <a:lnSpc>
                <a:spcPct val="115000"/>
              </a:lnSpc>
              <a:spcAft>
                <a:spcPts val="0"/>
              </a:spcAft>
            </a:pPr>
            <a:r>
              <a:rPr lang="ru-RU" sz="1200" b="1" dirty="0">
                <a:latin typeface="Times New Roman" panose="02020603050405020304" pitchFamily="18" charset="0"/>
                <a:ea typeface="Times New Roman"/>
                <a:cs typeface="Times New Roman" panose="02020603050405020304" pitchFamily="18" charset="0"/>
              </a:rPr>
              <a:t>Аъзои Ҳайати мушовара					Ш. Мансурӣ</a:t>
            </a:r>
            <a:endParaRPr lang="ru-RU" sz="1050" dirty="0">
              <a:effectLst/>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376944036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201</TotalTime>
  <Words>337</Words>
  <Application>Microsoft Office PowerPoint</Application>
  <PresentationFormat>On-screen Show (4:3)</PresentationFormat>
  <Paragraphs>40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Georgia</vt:lpstr>
      <vt:lpstr>Times New Roman</vt:lpstr>
      <vt:lpstr>Trebuchet MS</vt:lpstr>
      <vt:lpstr>Воздушный поток</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Beyond</cp:lastModifiedBy>
  <cp:revision>26</cp:revision>
  <dcterms:created xsi:type="dcterms:W3CDTF">2022-04-19T01:00:32Z</dcterms:created>
  <dcterms:modified xsi:type="dcterms:W3CDTF">2024-04-11T07:14:16Z</dcterms:modified>
</cp:coreProperties>
</file>