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handoutMasterIdLst>
    <p:handoutMasterId r:id="rId18"/>
  </p:handoutMasterIdLst>
  <p:sldIdLst>
    <p:sldId id="256" r:id="rId2"/>
    <p:sldId id="257" r:id="rId3"/>
    <p:sldId id="299" r:id="rId4"/>
    <p:sldId id="288" r:id="rId5"/>
    <p:sldId id="293" r:id="rId6"/>
    <p:sldId id="294" r:id="rId7"/>
    <p:sldId id="295" r:id="rId8"/>
    <p:sldId id="296" r:id="rId9"/>
    <p:sldId id="297" r:id="rId10"/>
    <p:sldId id="298" r:id="rId11"/>
    <p:sldId id="289" r:id="rId12"/>
    <p:sldId id="291" r:id="rId13"/>
    <p:sldId id="292" r:id="rId14"/>
    <p:sldId id="290" r:id="rId15"/>
    <p:sldId id="300" r:id="rId16"/>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2" d="100"/>
          <a:sy n="102" d="100"/>
        </p:scale>
        <p:origin x="84" y="2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839ACAC7-06C3-4CAB-97C6-692AD18A11C1}" type="datetimeFigureOut">
              <a:rPr lang="en-US" smtClean="0"/>
              <a:t>11/16/2025</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24F44CE-8463-47E1-A574-F842F2C12A7D}"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B02F221-D2EC-451B-9739-5F2BFA96202B}" type="datetimeFigureOut">
              <a:rPr lang="en-US" smtClean="0"/>
              <a:t>11/16/2025</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56BE546-67A2-42D7-9B85-C91F033978EB}"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6BE546-67A2-42D7-9B85-C91F033978EB}" type="slidenum">
              <a:rPr lang="en-US" smtClean="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6BE546-67A2-42D7-9B85-C91F033978EB}" type="slidenum">
              <a:rPr lang="en-US" smtClean="0"/>
              <a:t>15</a:t>
            </a:fld>
            <a:endParaRPr lang="en-US" dirty="0"/>
          </a:p>
        </p:txBody>
      </p:sp>
    </p:spTree>
    <p:extLst>
      <p:ext uri="{BB962C8B-B14F-4D97-AF65-F5344CB8AC3E}">
        <p14:creationId xmlns:p14="http://schemas.microsoft.com/office/powerpoint/2010/main" val="3886984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11/16/2025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3.png"/><Relationship Id="rId7" Type="http://schemas.openxmlformats.org/officeDocument/2006/relationships/image" Target="../media/image1.png"/><Relationship Id="rId12"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6.jpeg"/><Relationship Id="rId5" Type="http://schemas.openxmlformats.org/officeDocument/2006/relationships/image" Target="../media/image5.png"/><Relationship Id="rId10" Type="http://schemas.openxmlformats.org/officeDocument/2006/relationships/image" Target="../media/image15.jpg"/><Relationship Id="rId4" Type="http://schemas.openxmlformats.org/officeDocument/2006/relationships/image" Target="../media/image4.sv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8.jpg"/><Relationship Id="rId7"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1.jpg"/><Relationship Id="rId11" Type="http://schemas.openxmlformats.org/officeDocument/2006/relationships/image" Target="../media/image1.png"/><Relationship Id="rId5" Type="http://schemas.openxmlformats.org/officeDocument/2006/relationships/image" Target="../media/image20.jpg"/><Relationship Id="rId10" Type="http://schemas.openxmlformats.org/officeDocument/2006/relationships/image" Target="../media/image6.svg"/><Relationship Id="rId4" Type="http://schemas.openxmlformats.org/officeDocument/2006/relationships/image" Target="../media/image19.jp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13" Type="http://schemas.openxmlformats.org/officeDocument/2006/relationships/image" Target="../media/image32.jpg"/><Relationship Id="rId18" Type="http://schemas.openxmlformats.org/officeDocument/2006/relationships/image" Target="../media/image37.jpg"/><Relationship Id="rId26" Type="http://schemas.openxmlformats.org/officeDocument/2006/relationships/image" Target="../media/image45.jpg"/><Relationship Id="rId39" Type="http://schemas.openxmlformats.org/officeDocument/2006/relationships/image" Target="../media/image4.svg"/><Relationship Id="rId21" Type="http://schemas.openxmlformats.org/officeDocument/2006/relationships/image" Target="../media/image40.jpg"/><Relationship Id="rId34" Type="http://schemas.openxmlformats.org/officeDocument/2006/relationships/image" Target="../media/image53.jpg"/><Relationship Id="rId42" Type="http://schemas.openxmlformats.org/officeDocument/2006/relationships/image" Target="../media/image1.png"/><Relationship Id="rId7" Type="http://schemas.openxmlformats.org/officeDocument/2006/relationships/image" Target="../media/image26.jpg"/><Relationship Id="rId2" Type="http://schemas.openxmlformats.org/officeDocument/2006/relationships/image" Target="../media/image2.jpeg"/><Relationship Id="rId16" Type="http://schemas.openxmlformats.org/officeDocument/2006/relationships/image" Target="../media/image35.jpg"/><Relationship Id="rId20" Type="http://schemas.openxmlformats.org/officeDocument/2006/relationships/image" Target="../media/image39.jpg"/><Relationship Id="rId29" Type="http://schemas.openxmlformats.org/officeDocument/2006/relationships/image" Target="../media/image48.jpg"/><Relationship Id="rId41" Type="http://schemas.openxmlformats.org/officeDocument/2006/relationships/image" Target="../media/image6.svg"/><Relationship Id="rId1" Type="http://schemas.openxmlformats.org/officeDocument/2006/relationships/slideLayout" Target="../slideLayouts/slideLayout1.xml"/><Relationship Id="rId6" Type="http://schemas.openxmlformats.org/officeDocument/2006/relationships/image" Target="../media/image25.jpg"/><Relationship Id="rId11" Type="http://schemas.openxmlformats.org/officeDocument/2006/relationships/image" Target="../media/image30.jpg"/><Relationship Id="rId24" Type="http://schemas.openxmlformats.org/officeDocument/2006/relationships/image" Target="../media/image43.jpg"/><Relationship Id="rId32" Type="http://schemas.openxmlformats.org/officeDocument/2006/relationships/image" Target="../media/image51.jpg"/><Relationship Id="rId37" Type="http://schemas.openxmlformats.org/officeDocument/2006/relationships/image" Target="../media/image56.jpg"/><Relationship Id="rId40" Type="http://schemas.openxmlformats.org/officeDocument/2006/relationships/image" Target="../media/image5.png"/><Relationship Id="rId5" Type="http://schemas.openxmlformats.org/officeDocument/2006/relationships/image" Target="../media/image24.jpg"/><Relationship Id="rId15" Type="http://schemas.openxmlformats.org/officeDocument/2006/relationships/image" Target="../media/image34.jpg"/><Relationship Id="rId23" Type="http://schemas.openxmlformats.org/officeDocument/2006/relationships/image" Target="../media/image42.jpg"/><Relationship Id="rId28" Type="http://schemas.openxmlformats.org/officeDocument/2006/relationships/image" Target="../media/image47.png"/><Relationship Id="rId36" Type="http://schemas.openxmlformats.org/officeDocument/2006/relationships/image" Target="../media/image55.jpg"/><Relationship Id="rId10" Type="http://schemas.openxmlformats.org/officeDocument/2006/relationships/image" Target="../media/image29.jpg"/><Relationship Id="rId19" Type="http://schemas.openxmlformats.org/officeDocument/2006/relationships/image" Target="../media/image38.jpg"/><Relationship Id="rId31" Type="http://schemas.openxmlformats.org/officeDocument/2006/relationships/image" Target="../media/image50.jpg"/><Relationship Id="rId4" Type="http://schemas.openxmlformats.org/officeDocument/2006/relationships/image" Target="../media/image23.png"/><Relationship Id="rId9" Type="http://schemas.openxmlformats.org/officeDocument/2006/relationships/image" Target="../media/image28.jpg"/><Relationship Id="rId14" Type="http://schemas.openxmlformats.org/officeDocument/2006/relationships/image" Target="../media/image33.jpg"/><Relationship Id="rId22" Type="http://schemas.openxmlformats.org/officeDocument/2006/relationships/image" Target="../media/image41.jpg"/><Relationship Id="rId27" Type="http://schemas.openxmlformats.org/officeDocument/2006/relationships/image" Target="../media/image46.jpg"/><Relationship Id="rId30" Type="http://schemas.openxmlformats.org/officeDocument/2006/relationships/image" Target="../media/image49.jpg"/><Relationship Id="rId35" Type="http://schemas.openxmlformats.org/officeDocument/2006/relationships/image" Target="../media/image54.jpg"/><Relationship Id="rId8" Type="http://schemas.openxmlformats.org/officeDocument/2006/relationships/image" Target="../media/image27.jpg"/><Relationship Id="rId3" Type="http://schemas.openxmlformats.org/officeDocument/2006/relationships/image" Target="../media/image22.jpg"/><Relationship Id="rId12" Type="http://schemas.openxmlformats.org/officeDocument/2006/relationships/image" Target="../media/image31.jpg"/><Relationship Id="rId17" Type="http://schemas.openxmlformats.org/officeDocument/2006/relationships/image" Target="../media/image36.jpg"/><Relationship Id="rId25" Type="http://schemas.openxmlformats.org/officeDocument/2006/relationships/image" Target="../media/image44.jpg"/><Relationship Id="rId33" Type="http://schemas.openxmlformats.org/officeDocument/2006/relationships/image" Target="../media/image52.jpg"/><Relationship Id="rId38"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3.png"/><Relationship Id="rId7" Type="http://schemas.openxmlformats.org/officeDocument/2006/relationships/image" Target="../media/image1.png"/><Relationship Id="rId12"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0.jpg"/><Relationship Id="rId5" Type="http://schemas.openxmlformats.org/officeDocument/2006/relationships/image" Target="../media/image5.png"/><Relationship Id="rId10" Type="http://schemas.openxmlformats.org/officeDocument/2006/relationships/image" Target="../media/image9.jpg"/><Relationship Id="rId4" Type="http://schemas.openxmlformats.org/officeDocument/2006/relationships/image" Target="../media/image4.sv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59DA35-E486-42C8-ADFC-B70DDC9BED3C}"/>
              </a:ext>
            </a:extLst>
          </p:cNvPr>
          <p:cNvSpPr txBox="1"/>
          <p:nvPr/>
        </p:nvSpPr>
        <p:spPr>
          <a:xfrm>
            <a:off x="1472610" y="116959"/>
            <a:ext cx="9707525" cy="646331"/>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КУМИТАИ ЗАБОН ВА ИСТИЛОҲОТИ НАЗДИ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ҲУКУМАТИ ҶУМҲУРИИ 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0ABBDC4-782B-4589-AB5F-AB41169C9489}"/>
              </a:ext>
            </a:extLst>
          </p:cNvPr>
          <p:cNvSpPr txBox="1"/>
          <p:nvPr/>
        </p:nvSpPr>
        <p:spPr>
          <a:xfrm>
            <a:off x="882502" y="928578"/>
            <a:ext cx="10122195" cy="1323439"/>
          </a:xfrm>
          <a:prstGeom prst="rect">
            <a:avLst/>
          </a:prstGeom>
          <a:noFill/>
        </p:spPr>
        <p:txBody>
          <a:bodyPr wrap="square" rtlCol="0">
            <a:spAutoFit/>
          </a:bodyPr>
          <a:lstStyle/>
          <a:p>
            <a:pPr algn="ct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КОНФЕРЕНСИЯИ ИЛМИЮ АМАЛИИ ҶУМҲУРИЯВӢ БАХШИДА БА РӮЗИ ПРЕЗИДЕНТ ВА СОЛГАРДИ ИҶЛОСИЯИ </a:t>
            </a: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XVI </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 ОЛИИ ҶУМҲУРИИ ТОҶИКИСТОН ТАҲТИ УНВОНИ </a:t>
            </a:r>
            <a:b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 ИҶЛОСИЯИ 16-И ШУРОИ ОЛӢ ВА ТАҲКИМИ ПОЯҲОИ ИСТИҚЛОЛИ ДАВЛАТӢ»</a:t>
            </a:r>
          </a:p>
        </p:txBody>
      </p:sp>
      <p:pic>
        <p:nvPicPr>
          <p:cNvPr id="10" name="Picture 9" descr="Logo&#10;&#10;Description automatically generated">
            <a:extLst>
              <a:ext uri="{FF2B5EF4-FFF2-40B4-BE49-F238E27FC236}">
                <a16:creationId xmlns:a16="http://schemas.microsoft.com/office/drawing/2014/main" id="{5D0F95A5-B526-4759-A675-5083C877CF33}"/>
              </a:ext>
            </a:extLst>
          </p:cNvPr>
          <p:cNvPicPr>
            <a:picLocks noChangeAspect="1"/>
          </p:cNvPicPr>
          <p:nvPr/>
        </p:nvPicPr>
        <p:blipFill>
          <a:blip r:embed="rId3"/>
          <a:stretch>
            <a:fillRect/>
          </a:stretch>
        </p:blipFill>
        <p:spPr>
          <a:xfrm>
            <a:off x="10930269" y="116959"/>
            <a:ext cx="932510" cy="857909"/>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485CF5D5-8C8E-4B9A-A11F-64D46847787E}"/>
              </a:ext>
            </a:extLst>
          </p:cNvPr>
          <p:cNvSpPr txBox="1"/>
          <p:nvPr/>
        </p:nvSpPr>
        <p:spPr>
          <a:xfrm>
            <a:off x="4423145" y="6191236"/>
            <a:ext cx="2807882" cy="369332"/>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ДУШАНБЕ 2025</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3239079-859F-4008-B03B-D3B0F445962C}"/>
              </a:ext>
            </a:extLst>
          </p:cNvPr>
          <p:cNvSpPr txBox="1"/>
          <p:nvPr/>
        </p:nvSpPr>
        <p:spPr>
          <a:xfrm>
            <a:off x="3955055" y="4432717"/>
            <a:ext cx="5827923" cy="1754326"/>
          </a:xfrm>
          <a:prstGeom prst="rect">
            <a:avLst/>
          </a:prstGeom>
          <a:noFill/>
        </p:spPr>
        <p:txBody>
          <a:bodyPr wrap="square" rtlCol="0">
            <a:spAutoFit/>
          </a:bodyPr>
          <a:lstStyle/>
          <a:p>
            <a:pPr algn="just"/>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«Забони ширину шевои тоҷикӣ муҳимтарин унсури ҳастӣ ва бақои умри миллати куҳанбунёди мо мебошад, ки дар даврони истиқлол ва дар марҳалаи бунёди давлатдории миллӣ рисолати миллатсозиву давлатсозии худро бо рангу ҷилои тоза идома бахшида истодааст.».</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Эмомалӣ Раҳмон</a:t>
            </a:r>
          </a:p>
        </p:txBody>
      </p:sp>
      <p:sp>
        <p:nvSpPr>
          <p:cNvPr id="17" name="TextBox 16">
            <a:extLst>
              <a:ext uri="{FF2B5EF4-FFF2-40B4-BE49-F238E27FC236}">
                <a16:creationId xmlns:a16="http://schemas.microsoft.com/office/drawing/2014/main" id="{27B16B74-B8BA-4C3F-898D-DA93DA94FEAC}"/>
              </a:ext>
            </a:extLst>
          </p:cNvPr>
          <p:cNvSpPr txBox="1"/>
          <p:nvPr/>
        </p:nvSpPr>
        <p:spPr>
          <a:xfrm>
            <a:off x="10058400" y="3923414"/>
            <a:ext cx="2243470" cy="2708434"/>
          </a:xfrm>
          <a:prstGeom prst="rect">
            <a:avLst/>
          </a:prstGeom>
          <a:noFill/>
        </p:spPr>
        <p:txBody>
          <a:bodyPr wrap="square" rtlCol="0">
            <a:spAutoFit/>
          </a:bodyPr>
          <a:lstStyle/>
          <a:p>
            <a:pPr algn="ctr"/>
            <a:r>
              <a:rPr lang="ru-RU" sz="8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b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НОЯБР</a:t>
            </a:r>
            <a:endPar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РӮЗИ ПРЕЗИДЕНТИ</a:t>
            </a: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2019-09-08tabrikot.jpg"/>
          <p:cNvPicPr>
            <a:picLocks noChangeAspect="1"/>
          </p:cNvPicPr>
          <p:nvPr/>
        </p:nvPicPr>
        <p:blipFill>
          <a:blip r:embed="rId4"/>
          <a:stretch>
            <a:fillRect/>
          </a:stretch>
        </p:blipFill>
        <p:spPr>
          <a:xfrm>
            <a:off x="193948" y="3882094"/>
            <a:ext cx="3648075" cy="2562225"/>
          </a:xfrm>
          <a:prstGeom prst="rect">
            <a:avLst/>
          </a:prstGeom>
          <a:ln>
            <a:noFill/>
          </a:ln>
          <a:effectLst>
            <a:outerShdw blurRad="292100" dist="139700" dir="2700000" algn="tl" rotWithShape="0">
              <a:srgbClr val="333333">
                <a:alpha val="65000"/>
              </a:srgbClr>
            </a:outerShdw>
          </a:effectLst>
        </p:spPr>
      </p:pic>
      <p:pic>
        <p:nvPicPr>
          <p:cNvPr id="3" name="Graphic 2">
            <a:extLst>
              <a:ext uri="{FF2B5EF4-FFF2-40B4-BE49-F238E27FC236}">
                <a16:creationId xmlns:a16="http://schemas.microsoft.com/office/drawing/2014/main" id="{E161F7F5-16A6-2D0F-387F-3F4CF18180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41325" y="2025879"/>
            <a:ext cx="3404547" cy="2404742"/>
          </a:xfrm>
          <a:prstGeom prst="rect">
            <a:avLst/>
          </a:prstGeom>
          <a:effectLst>
            <a:outerShdw blurRad="50800" dist="38100" dir="2700000" algn="tl" rotWithShape="0">
              <a:prstClr val="black">
                <a:alpha val="40000"/>
              </a:prstClr>
            </a:outerShdw>
          </a:effectLst>
        </p:spPr>
      </p:pic>
      <p:pic>
        <p:nvPicPr>
          <p:cNvPr id="7" name="Graphic 6">
            <a:extLst>
              <a:ext uri="{FF2B5EF4-FFF2-40B4-BE49-F238E27FC236}">
                <a16:creationId xmlns:a16="http://schemas.microsoft.com/office/drawing/2014/main" id="{1515B7BC-F3A7-3ADC-5781-0FF0F6A087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854" y="-152827"/>
            <a:ext cx="940655" cy="13260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79908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59DA35-E486-42C8-ADFC-B70DDC9BED3C}"/>
              </a:ext>
            </a:extLst>
          </p:cNvPr>
          <p:cNvSpPr txBox="1"/>
          <p:nvPr/>
        </p:nvSpPr>
        <p:spPr>
          <a:xfrm>
            <a:off x="1472610" y="116959"/>
            <a:ext cx="9707525" cy="646331"/>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КУМИТАИ ЗАБОН ВА ИСТИЛОҲОТИ НАЗДИ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ҲУКУМАТИ ҶУМҲУРИИ 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846E7F7-0515-4D97-A180-0ABB77227AB3}"/>
              </a:ext>
            </a:extLst>
          </p:cNvPr>
          <p:cNvSpPr txBox="1"/>
          <p:nvPr/>
        </p:nvSpPr>
        <p:spPr>
          <a:xfrm>
            <a:off x="4423145" y="6191236"/>
            <a:ext cx="2807882" cy="369332"/>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ДУШАНБЕ 202</a:t>
            </a:r>
            <a:r>
              <a:rPr lang="tg-Cyrl-TJ"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7B16B74-B8BA-4C3F-898D-DA93DA94FEAC}"/>
              </a:ext>
            </a:extLst>
          </p:cNvPr>
          <p:cNvSpPr txBox="1"/>
          <p:nvPr/>
        </p:nvSpPr>
        <p:spPr>
          <a:xfrm>
            <a:off x="9948530" y="2854635"/>
            <a:ext cx="2243470" cy="3816429"/>
          </a:xfrm>
          <a:prstGeom prst="rect">
            <a:avLst/>
          </a:prstGeom>
          <a:noFill/>
        </p:spPr>
        <p:txBody>
          <a:bodyPr wrap="square" rtlCol="0">
            <a:spAutoFit/>
          </a:bodyPr>
          <a:lstStyle/>
          <a:p>
            <a:pPr algn="ctr"/>
            <a:r>
              <a:rPr lang="ru-RU" sz="8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b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НОЯБР</a:t>
            </a: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РӮЗИ ПРЕЗИДЕНТИ</a:t>
            </a: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6" name="Picture 15" descr="2019-09-08tabrikot.jpg"/>
          <p:cNvPicPr>
            <a:picLocks noChangeAspect="1"/>
          </p:cNvPicPr>
          <p:nvPr/>
        </p:nvPicPr>
        <p:blipFill>
          <a:blip r:embed="rId2"/>
          <a:stretch>
            <a:fillRect/>
          </a:stretch>
        </p:blipFill>
        <p:spPr>
          <a:xfrm>
            <a:off x="10361948" y="4417619"/>
            <a:ext cx="1448418" cy="1017296"/>
          </a:xfrm>
          <a:prstGeom prst="rect">
            <a:avLst/>
          </a:prstGeom>
          <a:ln>
            <a:noFill/>
          </a:ln>
          <a:effectLst>
            <a:outerShdw blurRad="292100" dist="139700" dir="2700000" algn="tl" rotWithShape="0">
              <a:srgbClr val="333333">
                <a:alpha val="65000"/>
              </a:srgbClr>
            </a:outerShdw>
          </a:effectLst>
        </p:spPr>
      </p:pic>
      <p:pic>
        <p:nvPicPr>
          <p:cNvPr id="2" name="Graphic 1">
            <a:extLst>
              <a:ext uri="{FF2B5EF4-FFF2-40B4-BE49-F238E27FC236}">
                <a16:creationId xmlns:a16="http://schemas.microsoft.com/office/drawing/2014/main" id="{3ACA02A1-CCC1-73C1-152C-14B945F1FF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190" y="-274261"/>
            <a:ext cx="2322344" cy="1640347"/>
          </a:xfrm>
          <a:prstGeom prst="rect">
            <a:avLst/>
          </a:prstGeom>
        </p:spPr>
      </p:pic>
      <p:pic>
        <p:nvPicPr>
          <p:cNvPr id="4" name="Graphic 3">
            <a:extLst>
              <a:ext uri="{FF2B5EF4-FFF2-40B4-BE49-F238E27FC236}">
                <a16:creationId xmlns:a16="http://schemas.microsoft.com/office/drawing/2014/main" id="{66875C6B-E243-EF81-2F76-048B4C511C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854" y="-152827"/>
            <a:ext cx="940655" cy="1326019"/>
          </a:xfrm>
          <a:prstGeom prst="rect">
            <a:avLst/>
          </a:prstGeom>
          <a:effectLst>
            <a:outerShdw blurRad="50800" dist="38100" dir="2700000" algn="tl" rotWithShape="0">
              <a:prstClr val="black">
                <a:alpha val="40000"/>
              </a:prstClr>
            </a:outerShdw>
          </a:effectLst>
        </p:spPr>
      </p:pic>
      <p:pic>
        <p:nvPicPr>
          <p:cNvPr id="6" name="Picture 5" descr="Logo&#10;&#10;Description automatically generated">
            <a:extLst>
              <a:ext uri="{FF2B5EF4-FFF2-40B4-BE49-F238E27FC236}">
                <a16:creationId xmlns:a16="http://schemas.microsoft.com/office/drawing/2014/main" id="{07243F3D-2DB7-85C7-52B9-0A5C1271C17B}"/>
              </a:ext>
            </a:extLst>
          </p:cNvPr>
          <p:cNvPicPr>
            <a:picLocks noChangeAspect="1"/>
          </p:cNvPicPr>
          <p:nvPr/>
        </p:nvPicPr>
        <p:blipFill>
          <a:blip r:embed="rId7"/>
          <a:stretch>
            <a:fillRect/>
          </a:stretch>
        </p:blipFill>
        <p:spPr>
          <a:xfrm>
            <a:off x="10930269" y="116959"/>
            <a:ext cx="932510" cy="857909"/>
          </a:xfrm>
          <a:prstGeom prst="rect">
            <a:avLst/>
          </a:prstGeom>
          <a:effectLst>
            <a:outerShdw blurRad="50800" dist="38100" dir="2700000" algn="tl" rotWithShape="0">
              <a:prstClr val="black">
                <a:alpha val="40000"/>
              </a:prstClr>
            </a:outerShdw>
          </a:effectLst>
        </p:spPr>
      </p:pic>
      <p:pic>
        <p:nvPicPr>
          <p:cNvPr id="3" name="Объект 3">
            <a:extLst>
              <a:ext uri="{FF2B5EF4-FFF2-40B4-BE49-F238E27FC236}">
                <a16:creationId xmlns:a16="http://schemas.microsoft.com/office/drawing/2014/main" id="{6E8B07BF-CC17-9A05-F13F-E255FF708F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693" y="4228217"/>
            <a:ext cx="2755140" cy="1834067"/>
          </a:xfrm>
          <a:prstGeom prst="rect">
            <a:avLst/>
          </a:prstGeom>
        </p:spPr>
      </p:pic>
      <p:pic>
        <p:nvPicPr>
          <p:cNvPr id="18" name="Объект 3">
            <a:extLst>
              <a:ext uri="{FF2B5EF4-FFF2-40B4-BE49-F238E27FC236}">
                <a16:creationId xmlns:a16="http://schemas.microsoft.com/office/drawing/2014/main" id="{AC737B4E-603D-59AE-BC6D-9519FC5C1B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33141" y="2183701"/>
            <a:ext cx="2755140" cy="1837657"/>
          </a:xfrm>
          <a:prstGeom prst="rect">
            <a:avLst/>
          </a:prstGeom>
        </p:spPr>
      </p:pic>
      <p:pic>
        <p:nvPicPr>
          <p:cNvPr id="19" name="Объект 3">
            <a:extLst>
              <a:ext uri="{FF2B5EF4-FFF2-40B4-BE49-F238E27FC236}">
                <a16:creationId xmlns:a16="http://schemas.microsoft.com/office/drawing/2014/main" id="{98B38FBD-B701-438D-765D-AB754FD0CD9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48329" y="4228217"/>
            <a:ext cx="2755140" cy="1834067"/>
          </a:xfrm>
          <a:prstGeom prst="rect">
            <a:avLst/>
          </a:prstGeom>
        </p:spPr>
      </p:pic>
      <p:pic>
        <p:nvPicPr>
          <p:cNvPr id="20" name="Picture 8" descr="C:\Users\Hp\Desktop\16.11.25\Эмомали_Рахмон_-_Президент_Таджикистана.jpg">
            <a:extLst>
              <a:ext uri="{FF2B5EF4-FFF2-40B4-BE49-F238E27FC236}">
                <a16:creationId xmlns:a16="http://schemas.microsoft.com/office/drawing/2014/main" id="{C1A8AE75-5397-AAAD-EF80-A043F95F092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9487" r="10060"/>
          <a:stretch/>
        </p:blipFill>
        <p:spPr bwMode="auto">
          <a:xfrm>
            <a:off x="181480" y="2183701"/>
            <a:ext cx="3381555" cy="39387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DFA36BC4-9545-BC03-2C16-8E2A9DE2F3AD}"/>
              </a:ext>
            </a:extLst>
          </p:cNvPr>
          <p:cNvPicPr>
            <a:picLocks noChangeAspect="1"/>
          </p:cNvPicPr>
          <p:nvPr/>
        </p:nvPicPr>
        <p:blipFill>
          <a:blip r:embed="rId12"/>
          <a:stretch>
            <a:fillRect/>
          </a:stretch>
        </p:blipFill>
        <p:spPr>
          <a:xfrm>
            <a:off x="6865741" y="2167111"/>
            <a:ext cx="2760697" cy="1834068"/>
          </a:xfrm>
          <a:prstGeom prst="rect">
            <a:avLst/>
          </a:prstGeom>
        </p:spPr>
      </p:pic>
      <p:sp>
        <p:nvSpPr>
          <p:cNvPr id="7" name="TextBox 6">
            <a:extLst>
              <a:ext uri="{FF2B5EF4-FFF2-40B4-BE49-F238E27FC236}">
                <a16:creationId xmlns:a16="http://schemas.microsoft.com/office/drawing/2014/main" id="{6775693F-9C6A-9F0D-2D56-F720A9A68524}"/>
              </a:ext>
            </a:extLst>
          </p:cNvPr>
          <p:cNvSpPr txBox="1"/>
          <p:nvPr/>
        </p:nvSpPr>
        <p:spPr>
          <a:xfrm>
            <a:off x="0" y="1163220"/>
            <a:ext cx="11542816" cy="984885"/>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КОНФЕРЕНСИЯИ ИЛМИЮ АМАЛИИ ҶУМҲУРИЯВӢ БАХШИДА БА РӮЗИ ПРЕЗИДЕНТ ВА СОЛГАРДИ ИҶЛОСИЯИ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XVI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 ОЛИИ ҶУМҲУРИИ ТОҶИКИСТОН ТАҲТИ УНВОНИ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 ИҶЛОСИЯИ 16-И ШУРОИ ОЛӢ ВА ТАҲКИМИ ПОЯҲОИ ИСТИҚЛОЛИ ДАВЛАТӢ»</a:t>
            </a:r>
          </a:p>
        </p:txBody>
      </p:sp>
    </p:spTree>
    <p:extLst>
      <p:ext uri="{BB962C8B-B14F-4D97-AF65-F5344CB8AC3E}">
        <p14:creationId xmlns:p14="http://schemas.microsoft.com/office/powerpoint/2010/main" val="3162590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59DA35-E486-42C8-ADFC-B70DDC9BED3C}"/>
              </a:ext>
            </a:extLst>
          </p:cNvPr>
          <p:cNvSpPr txBox="1"/>
          <p:nvPr/>
        </p:nvSpPr>
        <p:spPr>
          <a:xfrm>
            <a:off x="1472610" y="116959"/>
            <a:ext cx="9707525" cy="646331"/>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КУМИТАИ ЗАБОН ВА ИСТИЛОҲОТИ НАЗДИ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ҲУКУМАТИ ҶУМҲУРИИ 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6CEE3AC-8EE5-4CCF-BECE-0375E7A3440E}"/>
              </a:ext>
            </a:extLst>
          </p:cNvPr>
          <p:cNvSpPr txBox="1"/>
          <p:nvPr/>
        </p:nvSpPr>
        <p:spPr>
          <a:xfrm>
            <a:off x="4423145" y="6191236"/>
            <a:ext cx="2807882" cy="369332"/>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ДУШАНБЕ 2025</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7B16B74-B8BA-4C3F-898D-DA93DA94FEAC}"/>
              </a:ext>
            </a:extLst>
          </p:cNvPr>
          <p:cNvSpPr txBox="1"/>
          <p:nvPr/>
        </p:nvSpPr>
        <p:spPr>
          <a:xfrm>
            <a:off x="9948530" y="2854635"/>
            <a:ext cx="2243470" cy="3816429"/>
          </a:xfrm>
          <a:prstGeom prst="rect">
            <a:avLst/>
          </a:prstGeom>
          <a:noFill/>
        </p:spPr>
        <p:txBody>
          <a:bodyPr wrap="square" rtlCol="0">
            <a:spAutoFit/>
          </a:bodyPr>
          <a:lstStyle/>
          <a:p>
            <a:pPr algn="ctr"/>
            <a:r>
              <a:rPr lang="ru-RU" sz="8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b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НОЯБР</a:t>
            </a: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РӮЗИ ПРЕЗИДЕНТИ</a:t>
            </a: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6" name="Picture 15" descr="2019-09-08tabrikot.jpg"/>
          <p:cNvPicPr>
            <a:picLocks noChangeAspect="1"/>
          </p:cNvPicPr>
          <p:nvPr/>
        </p:nvPicPr>
        <p:blipFill>
          <a:blip r:embed="rId2"/>
          <a:stretch>
            <a:fillRect/>
          </a:stretch>
        </p:blipFill>
        <p:spPr>
          <a:xfrm>
            <a:off x="10361948" y="4417619"/>
            <a:ext cx="1448418" cy="1017296"/>
          </a:xfrm>
          <a:prstGeom prst="rect">
            <a:avLst/>
          </a:prstGeom>
          <a:ln>
            <a:noFill/>
          </a:ln>
          <a:effectLst>
            <a:outerShdw blurRad="292100" dist="139700" dir="2700000" algn="tl" rotWithShape="0">
              <a:srgbClr val="333333">
                <a:alpha val="65000"/>
              </a:srgbClr>
            </a:outerShdw>
          </a:effectLst>
        </p:spPr>
      </p:pic>
      <p:pic>
        <p:nvPicPr>
          <p:cNvPr id="4" name="Picture 3" descr="A person sitting at a desk writing on a book&#10;&#10;AI-generated content may be incorrect.">
            <a:extLst>
              <a:ext uri="{FF2B5EF4-FFF2-40B4-BE49-F238E27FC236}">
                <a16:creationId xmlns:a16="http://schemas.microsoft.com/office/drawing/2014/main" id="{0CFBF5C0-10FD-A671-D49C-23F7F2E1EB14}"/>
              </a:ext>
            </a:extLst>
          </p:cNvPr>
          <p:cNvPicPr>
            <a:picLocks noChangeAspect="1"/>
          </p:cNvPicPr>
          <p:nvPr/>
        </p:nvPicPr>
        <p:blipFill>
          <a:blip r:embed="rId3"/>
          <a:stretch>
            <a:fillRect/>
          </a:stretch>
        </p:blipFill>
        <p:spPr>
          <a:xfrm>
            <a:off x="5588236" y="2320230"/>
            <a:ext cx="2502578" cy="1666298"/>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7" name="Picture 6" descr="A room with a display of photos and pictures&#10;&#10;AI-generated content may be incorrect.">
            <a:extLst>
              <a:ext uri="{FF2B5EF4-FFF2-40B4-BE49-F238E27FC236}">
                <a16:creationId xmlns:a16="http://schemas.microsoft.com/office/drawing/2014/main" id="{86743735-E512-2341-EB08-405552CF7795}"/>
              </a:ext>
            </a:extLst>
          </p:cNvPr>
          <p:cNvPicPr>
            <a:picLocks noChangeAspect="1"/>
          </p:cNvPicPr>
          <p:nvPr/>
        </p:nvPicPr>
        <p:blipFill>
          <a:blip r:embed="rId4"/>
          <a:stretch>
            <a:fillRect/>
          </a:stretch>
        </p:blipFill>
        <p:spPr>
          <a:xfrm>
            <a:off x="7384910" y="3153463"/>
            <a:ext cx="2662998" cy="1776443"/>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12" name="Picture 11" descr="A person in a suit pointing at a framed picture&#10;&#10;AI-generated content may be incorrect.">
            <a:extLst>
              <a:ext uri="{FF2B5EF4-FFF2-40B4-BE49-F238E27FC236}">
                <a16:creationId xmlns:a16="http://schemas.microsoft.com/office/drawing/2014/main" id="{B7FFFDBC-BDCA-1ED9-10CD-B65147D85BD1}"/>
              </a:ext>
            </a:extLst>
          </p:cNvPr>
          <p:cNvPicPr>
            <a:picLocks noChangeAspect="1"/>
          </p:cNvPicPr>
          <p:nvPr/>
        </p:nvPicPr>
        <p:blipFill>
          <a:blip r:embed="rId5"/>
          <a:stretch>
            <a:fillRect/>
          </a:stretch>
        </p:blipFill>
        <p:spPr>
          <a:xfrm>
            <a:off x="5588236" y="4195260"/>
            <a:ext cx="2502578" cy="1666298"/>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18" name="Picture 17" descr="A framed picture of a person in a frame on a wall&#10;&#10;AI-generated content may be incorrect.">
            <a:extLst>
              <a:ext uri="{FF2B5EF4-FFF2-40B4-BE49-F238E27FC236}">
                <a16:creationId xmlns:a16="http://schemas.microsoft.com/office/drawing/2014/main" id="{F409F627-973F-E9A9-E925-6E527D4FC2D5}"/>
              </a:ext>
            </a:extLst>
          </p:cNvPr>
          <p:cNvPicPr>
            <a:picLocks noChangeAspect="1"/>
          </p:cNvPicPr>
          <p:nvPr/>
        </p:nvPicPr>
        <p:blipFill>
          <a:blip r:embed="rId6"/>
          <a:stretch>
            <a:fillRect/>
          </a:stretch>
        </p:blipFill>
        <p:spPr>
          <a:xfrm>
            <a:off x="122176" y="2320230"/>
            <a:ext cx="5308669" cy="3541328"/>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2" name="Graphic 1">
            <a:extLst>
              <a:ext uri="{FF2B5EF4-FFF2-40B4-BE49-F238E27FC236}">
                <a16:creationId xmlns:a16="http://schemas.microsoft.com/office/drawing/2014/main" id="{6F93238C-629D-DBF8-DBF7-CB6956A4B0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7190" y="-274261"/>
            <a:ext cx="2322344" cy="1640347"/>
          </a:xfrm>
          <a:prstGeom prst="rect">
            <a:avLst/>
          </a:prstGeom>
        </p:spPr>
      </p:pic>
      <p:pic>
        <p:nvPicPr>
          <p:cNvPr id="3" name="Graphic 2">
            <a:extLst>
              <a:ext uri="{FF2B5EF4-FFF2-40B4-BE49-F238E27FC236}">
                <a16:creationId xmlns:a16="http://schemas.microsoft.com/office/drawing/2014/main" id="{66FD365E-C355-6DE7-FAAF-C70D9BC5A5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8854" y="-152827"/>
            <a:ext cx="940655" cy="1326019"/>
          </a:xfrm>
          <a:prstGeom prst="rect">
            <a:avLst/>
          </a:prstGeom>
          <a:effectLst>
            <a:outerShdw blurRad="50800" dist="38100" dir="2700000" algn="tl" rotWithShape="0">
              <a:prstClr val="black">
                <a:alpha val="40000"/>
              </a:prstClr>
            </a:outerShdw>
          </a:effectLst>
        </p:spPr>
      </p:pic>
      <p:pic>
        <p:nvPicPr>
          <p:cNvPr id="6" name="Picture 5" descr="Logo&#10;&#10;Description automatically generated">
            <a:extLst>
              <a:ext uri="{FF2B5EF4-FFF2-40B4-BE49-F238E27FC236}">
                <a16:creationId xmlns:a16="http://schemas.microsoft.com/office/drawing/2014/main" id="{EC1C9AC4-DD87-806F-213E-F51ABD51D4D4}"/>
              </a:ext>
            </a:extLst>
          </p:cNvPr>
          <p:cNvPicPr>
            <a:picLocks noChangeAspect="1"/>
          </p:cNvPicPr>
          <p:nvPr/>
        </p:nvPicPr>
        <p:blipFill>
          <a:blip r:embed="rId11"/>
          <a:stretch>
            <a:fillRect/>
          </a:stretch>
        </p:blipFill>
        <p:spPr>
          <a:xfrm>
            <a:off x="10930269" y="116959"/>
            <a:ext cx="932510" cy="857909"/>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D6D91FD6-69F9-C4BE-70D5-FDB7849C968F}"/>
              </a:ext>
            </a:extLst>
          </p:cNvPr>
          <p:cNvSpPr txBox="1"/>
          <p:nvPr/>
        </p:nvSpPr>
        <p:spPr>
          <a:xfrm>
            <a:off x="0" y="1163220"/>
            <a:ext cx="11542816" cy="984885"/>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КОНФЕРЕНСИЯИ ИЛМИЮ АМАЛИИ ҶУМҲУРИЯВӢ БАХШИДА БА РӮЗИ ПРЕЗИДЕНТ ВА СОЛГАРДИ ИҶЛОСИЯИ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XVI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 ОЛИИ ҶУМҲУРИИ ТОҶИКИСТОН ТАҲТИ УНВОНИ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 ИҶЛОСИЯИ 16-И ШУРОИ ОЛӢ ВА ТАҲКИМИ ПОЯҲОИ ИСТИҚЛОЛИ ДАВЛАТӢ»</a:t>
            </a:r>
          </a:p>
        </p:txBody>
      </p:sp>
    </p:spTree>
    <p:extLst>
      <p:ext uri="{BB962C8B-B14F-4D97-AF65-F5344CB8AC3E}">
        <p14:creationId xmlns:p14="http://schemas.microsoft.com/office/powerpoint/2010/main" val="3608547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59DA35-E486-42C8-ADFC-B70DDC9BED3C}"/>
              </a:ext>
            </a:extLst>
          </p:cNvPr>
          <p:cNvSpPr txBox="1"/>
          <p:nvPr/>
        </p:nvSpPr>
        <p:spPr>
          <a:xfrm>
            <a:off x="1472610" y="116959"/>
            <a:ext cx="9707525" cy="646331"/>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КУМИТАИ ЗАБОН ВА ИСТИЛОҲОТИ НАЗДИ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ҲУКУМАТИ ҶУМҲУРИИ 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6CEE3AC-8EE5-4CCF-BECE-0375E7A3440E}"/>
              </a:ext>
            </a:extLst>
          </p:cNvPr>
          <p:cNvSpPr txBox="1"/>
          <p:nvPr/>
        </p:nvSpPr>
        <p:spPr>
          <a:xfrm>
            <a:off x="4440398" y="6371709"/>
            <a:ext cx="2807882" cy="369332"/>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ДУШАНБЕ 2025</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7B16B74-B8BA-4C3F-898D-DA93DA94FEAC}"/>
              </a:ext>
            </a:extLst>
          </p:cNvPr>
          <p:cNvSpPr txBox="1"/>
          <p:nvPr/>
        </p:nvSpPr>
        <p:spPr>
          <a:xfrm>
            <a:off x="9948530" y="2854635"/>
            <a:ext cx="2243470" cy="3816429"/>
          </a:xfrm>
          <a:prstGeom prst="rect">
            <a:avLst/>
          </a:prstGeom>
          <a:noFill/>
        </p:spPr>
        <p:txBody>
          <a:bodyPr wrap="square" rtlCol="0">
            <a:spAutoFit/>
          </a:bodyPr>
          <a:lstStyle/>
          <a:p>
            <a:pPr algn="ctr"/>
            <a:r>
              <a:rPr lang="ru-RU" sz="8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b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НОЯБР</a:t>
            </a: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РӮЗИ ПРЕЗИДЕНТИ</a:t>
            </a: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6" name="Picture 15" descr="2019-09-08tabrikot.jpg"/>
          <p:cNvPicPr>
            <a:picLocks noChangeAspect="1"/>
          </p:cNvPicPr>
          <p:nvPr/>
        </p:nvPicPr>
        <p:blipFill>
          <a:blip r:embed="rId2"/>
          <a:stretch>
            <a:fillRect/>
          </a:stretch>
        </p:blipFill>
        <p:spPr>
          <a:xfrm>
            <a:off x="10361948" y="4417619"/>
            <a:ext cx="1448418" cy="101729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80DAA630-C084-8DEF-E424-B14550996D4E}"/>
              </a:ext>
            </a:extLst>
          </p:cNvPr>
          <p:cNvSpPr txBox="1"/>
          <p:nvPr/>
        </p:nvSpPr>
        <p:spPr>
          <a:xfrm>
            <a:off x="201755" y="1950549"/>
            <a:ext cx="10222302" cy="4570482"/>
          </a:xfrm>
          <a:prstGeom prst="rect">
            <a:avLst/>
          </a:prstGeom>
          <a:noFill/>
        </p:spPr>
        <p:txBody>
          <a:bodyPr wrap="square" rtlCol="0">
            <a:spAutoFit/>
          </a:bodyPr>
          <a:lstStyle/>
          <a:p>
            <a:pPr algn="ct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ҶОИЗАҲОИ ПРЕЗИДЕНТИ ҶУМҲУРИИ ТОҶИКИСТОН</a:t>
            </a:r>
            <a:endParaRPr lang="en-US"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Эмомалӣ Раҳмон дар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солҳои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гуногун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бо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мукофоту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ҷоизаҳои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олӣ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унвонҳои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ифтихорӣ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қадрдонӣ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гардидаанд</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Бо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назардошти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саҳми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бузург</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эҳё</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таҳкими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давлатдории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навини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пойдории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сулҳ</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кишвар</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муҳтарам</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Эмомалӣ Раҳмон бо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қарори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Олии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11 декабри соли 1999 бо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унвони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олии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Қаҳрамони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сарфароз</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гардонида</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шуданд</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Соли 1999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муҳтарам</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Эмомалӣ Раҳмон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барои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хизматҳои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махсусан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бузург</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назди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мардуми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пойдории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сулҳ</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рушди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давлатдории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фаъолияти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ҷамъиятиву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сиёсӣ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ки ба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таҳкими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обрӯи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байналмилалии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мусоидат</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менамоянд</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комёбиҳои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бузурги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соҳаҳои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иқтисодӣ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иҷтимоӣ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илму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фарҳанг</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рушди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ҷомеа</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пешрафти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иҷтимоӣ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хизматҳои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беназири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ватандӯстона</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бо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ордени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Ситораи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дараҷаи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сарфароз</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гардонида</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шуданд</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Хизматҳои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Эмомалӣ Раҳмон дар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таъсиси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навини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бениҳоят</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бузург</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таърихӣ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мебошанд</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Мардуми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сипосгузори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азхудгузаштагӣ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муборизаҳои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ҷоннисоронаи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Сарвари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худ дар бунёди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муосири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ӯро</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мақоми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Асосгузори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сулҳу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ваҳдати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миллӣ -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Пешвои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миллат</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пешбарӣ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карданд</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Дарвоқеъ</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Қонуни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бораи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Асосгузори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сулҳу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ваҳдати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миллӣ-Пешвои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миллат</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рӯйдоди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одилонаву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таърихӣ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мебошад, ки 9 декабри соли 2015 аз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ҷониби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вакилони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Маҷлиси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намояндагони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Маҷлиси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Олии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қабул</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карда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шуд</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Қабули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Қонун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бораи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Асосгузори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сулҳу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ваҳдати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миллӣ -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Пешвои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миллат</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аз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ҷониби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Маҷлиси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намояндагони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Маҷлиси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Олии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нишонаи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возеҳи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қадршиносии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самимонаи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мардуми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аз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корномаҳои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сарнавиштсози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Эмомалӣ Раҳмон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ифтихору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шукргузории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мардуми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аз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фарзанди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ҷаҳоншумули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худ мебошад, ки дар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саҳифаҳои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таърих</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ҷовидона</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сабт</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гардидаанд</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Пешвои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миллат</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муҳтарам</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Эмомалӣ Раҳмон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барои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саҳми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бузург</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талошҳои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созанда</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иқдомҳои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пайваста</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рушди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муносибатҳои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гуногунҷанбаи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байнидавлатӣ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ташаббусҳои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глобалӣ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хизматҳои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басо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арзишманд</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тавсеаи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ҳусни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ҳамкорӣ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таъмини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амният</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сулҳу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суботи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ҷаҳонӣ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таҳкими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дӯстии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байни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давлатҳову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мардумон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робитаҳои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гуногунсоҳаи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башардӯстӣ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иҷтимоиву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фарҳангӣ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даврони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соҳибистиқлолӣ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бо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ҷоизаву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мукофотҳои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як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қатор</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давлатҳо</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созмонҳои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умумиҷаҳониву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байналмилалӣ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аз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ҷумла</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бо медали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Барои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хизмати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шоён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ҳифзи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сарҳади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Федератсияи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Русия</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(25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августи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соли 1994),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Ситораи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тиллоии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Алберт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Швейсер</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(15 январи соли 2000),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ҷоизаи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байналмилалии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"Сулҳ-99" (15 октябри соли 1999),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Ҷоизаи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байналмилалии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Пётри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Кабир (20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марти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соли 2002), ,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Ҷоизаи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олии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ҷамъиятии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Бунёди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байналмилалии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хайрияи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Сарпарастони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аср</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Ордени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нахустини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алмосдори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Ситораи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сарпараст</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(29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марти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соли 2005),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Ордени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Қаҳрамони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миллии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Афғонистон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Аҳмадшоҳи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Масъуд</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(27 апрели соли 2005), Медали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тиллоии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Барои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таҳкими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сулҳу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ризоияти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байни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мардумон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(25 июни соли 2005), Медали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тиллоии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Миср</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 феврали соли 2007),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Ситораи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ёқути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сурх</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“Миротворец”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Сулҳовар</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Иттиҳодияи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умумиҷаҳонии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хайрияи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“Миротворец”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Сулҳовар</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Хазинаи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байниминтақавии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ҷамъиятии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хайрияи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“Созвездие”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Галаситора</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(25 июни соли 2007),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Нишони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фахрии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Иттиҳоди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Мустақил</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 октябри соли 2007),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дараҷаи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Ордени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княз</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Ярослави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Ҳакими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Украина (3 декабри соли 2008),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Ордени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Ситора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дараҷаи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бо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занҷираи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зарини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Латвия (11 июли соли 2009),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Ҷоизаи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махсуси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Созмони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Милали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Муттаҳид</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Оид</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ҳадафҳои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Рушди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ҳазорсола</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(23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марти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соли 2010),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Мукофоти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олии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Нишони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Покистон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(8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марти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соли 2011),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Ордени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байналмилалии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нав</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ситора</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 майи соли 2011),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Медал</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шаҳодатномаи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Аврупо</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Пешвои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асри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ХХ</a:t>
            </a:r>
            <a:r>
              <a:rPr lang="en-US"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(17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августи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соли 2011),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мукофоти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олии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Украина - Орден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Барои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хизматҳо</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дараҷаи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(15 ноябри соли 2011),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мукофоти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олии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Озарбойҷон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Ордени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Ҳайдар</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Алиев” (12 июли соли 2012),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Ордени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Туркманистон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Битараплик</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Бетарафӣ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(23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августи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соли 2012),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мукофоти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Кувайт</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Ордени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Муборак</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Алкабир</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(23 июни соли 2013),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мукофоти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Баҳрайн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“Ал-</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Қилод</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ал-</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Халифӣ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Ордени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подшоҳӣ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(28 майи соли 2014),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мукофоти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олии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Федератсияи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Русия</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Ордени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“Александр Невский” (27 феврали соли 2017),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мукофоти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Қазоқистон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Ордени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“Парасат”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Фаросат</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(14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марти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соли 2018),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мукофоти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Узбекистон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Ордени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“Эл Юрт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Ҳурматӣ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(17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августи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соли 2018),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Нишони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фахрӣ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сарони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Осиёи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Марказӣ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августи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соли 2021),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ордени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Барои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хизмат</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назди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Ватан”-и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Федератсияи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Русия</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октябри соли 2022),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Ҷоизаи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Созмони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ҷаҳонии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тандурустӣ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(31 </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октябри соли 2022),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ордени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“АЛТИН ҚИРОН”-и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Қазоқистон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(04.05.2023),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ордени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Барои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хизмат</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назди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Ватан”-и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Федератсияи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Русия</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(21.11.2023),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ордени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Дуслик</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Дӯстӣ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Тотористон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(22.02.2024),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ордени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Дӯстӣ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Мардумии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Чин (5.07.2024)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дигар</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мукофоту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ҷоизаҳо</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сарфароз</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гардонида</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шудаанд</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pic>
        <p:nvPicPr>
          <p:cNvPr id="2" name="Graphic 1">
            <a:extLst>
              <a:ext uri="{FF2B5EF4-FFF2-40B4-BE49-F238E27FC236}">
                <a16:creationId xmlns:a16="http://schemas.microsoft.com/office/drawing/2014/main" id="{115BB373-3080-9713-27E0-10335D863C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190" y="-274261"/>
            <a:ext cx="2322344" cy="1640347"/>
          </a:xfrm>
          <a:prstGeom prst="rect">
            <a:avLst/>
          </a:prstGeom>
        </p:spPr>
      </p:pic>
      <p:pic>
        <p:nvPicPr>
          <p:cNvPr id="3" name="Graphic 2">
            <a:extLst>
              <a:ext uri="{FF2B5EF4-FFF2-40B4-BE49-F238E27FC236}">
                <a16:creationId xmlns:a16="http://schemas.microsoft.com/office/drawing/2014/main" id="{1EDD9CEB-407A-FDC5-01E9-C24239AAD9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854" y="-152827"/>
            <a:ext cx="940655" cy="1326019"/>
          </a:xfrm>
          <a:prstGeom prst="rect">
            <a:avLst/>
          </a:prstGeom>
          <a:effectLst>
            <a:outerShdw blurRad="50800" dist="38100" dir="2700000" algn="tl" rotWithShape="0">
              <a:prstClr val="black">
                <a:alpha val="40000"/>
              </a:prstClr>
            </a:outerShdw>
          </a:effectLst>
        </p:spPr>
      </p:pic>
      <p:pic>
        <p:nvPicPr>
          <p:cNvPr id="4" name="Picture 3" descr="Logo&#10;&#10;Description automatically generated">
            <a:extLst>
              <a:ext uri="{FF2B5EF4-FFF2-40B4-BE49-F238E27FC236}">
                <a16:creationId xmlns:a16="http://schemas.microsoft.com/office/drawing/2014/main" id="{EA4C6D01-EEEE-DFD1-A7B5-7CFB501D9FE5}"/>
              </a:ext>
            </a:extLst>
          </p:cNvPr>
          <p:cNvPicPr>
            <a:picLocks noChangeAspect="1"/>
          </p:cNvPicPr>
          <p:nvPr/>
        </p:nvPicPr>
        <p:blipFill>
          <a:blip r:embed="rId7"/>
          <a:stretch>
            <a:fillRect/>
          </a:stretch>
        </p:blipFill>
        <p:spPr>
          <a:xfrm>
            <a:off x="10930269" y="116959"/>
            <a:ext cx="932510" cy="857909"/>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D253538-2D15-C913-2A1A-2FCB396166B2}"/>
              </a:ext>
            </a:extLst>
          </p:cNvPr>
          <p:cNvSpPr txBox="1"/>
          <p:nvPr/>
        </p:nvSpPr>
        <p:spPr>
          <a:xfrm>
            <a:off x="0" y="1059708"/>
            <a:ext cx="11542816" cy="984885"/>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КОНФЕРЕНСИЯИ ИЛМИЮ АМАЛИИ ҶУМҲУРИЯВӢ БАХШИДА БА РӮЗИ ПРЕЗИДЕНТ ВА СОЛГАРДИ ИҶЛОСИЯИ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XVI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 ОЛИИ ҶУМҲУРИИ ТОҶИКИСТОН ТАҲТИ УНВОНИ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 ИҶЛОСИЯИ 16-И ШУРОИ ОЛӢ ВА ТАҲКИМИ ПОЯҲОИ ИСТИҚЛОЛИ ДАВЛАТӢ»</a:t>
            </a:r>
          </a:p>
        </p:txBody>
      </p:sp>
    </p:spTree>
    <p:extLst>
      <p:ext uri="{BB962C8B-B14F-4D97-AF65-F5344CB8AC3E}">
        <p14:creationId xmlns:p14="http://schemas.microsoft.com/office/powerpoint/2010/main" val="4205924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59DA35-E486-42C8-ADFC-B70DDC9BED3C}"/>
              </a:ext>
            </a:extLst>
          </p:cNvPr>
          <p:cNvSpPr txBox="1"/>
          <p:nvPr/>
        </p:nvSpPr>
        <p:spPr>
          <a:xfrm>
            <a:off x="1472610" y="116959"/>
            <a:ext cx="9707525" cy="646331"/>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КУМИТАИ ЗАБОН ВА ИСТИЛОҲОТИ НАЗДИ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ҲУКУМАТИ ҶУМҲУРИИ 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6CEE3AC-8EE5-4CCF-BECE-0375E7A3440E}"/>
              </a:ext>
            </a:extLst>
          </p:cNvPr>
          <p:cNvSpPr txBox="1"/>
          <p:nvPr/>
        </p:nvSpPr>
        <p:spPr>
          <a:xfrm>
            <a:off x="4423145" y="6191236"/>
            <a:ext cx="2807882" cy="369332"/>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ДУШАНБЕ 2025</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7B16B74-B8BA-4C3F-898D-DA93DA94FEAC}"/>
              </a:ext>
            </a:extLst>
          </p:cNvPr>
          <p:cNvSpPr txBox="1"/>
          <p:nvPr/>
        </p:nvSpPr>
        <p:spPr>
          <a:xfrm>
            <a:off x="9948530" y="2854635"/>
            <a:ext cx="2243470" cy="3816429"/>
          </a:xfrm>
          <a:prstGeom prst="rect">
            <a:avLst/>
          </a:prstGeom>
          <a:noFill/>
        </p:spPr>
        <p:txBody>
          <a:bodyPr wrap="square" rtlCol="0">
            <a:spAutoFit/>
          </a:bodyPr>
          <a:lstStyle/>
          <a:p>
            <a:pPr algn="ctr"/>
            <a:r>
              <a:rPr lang="ru-RU" sz="8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b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НОЯБР</a:t>
            </a: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РӮЗИ ПРЕЗИДЕНТИ</a:t>
            </a: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6" name="Picture 15" descr="2019-09-08tabrikot.jpg"/>
          <p:cNvPicPr>
            <a:picLocks noChangeAspect="1"/>
          </p:cNvPicPr>
          <p:nvPr/>
        </p:nvPicPr>
        <p:blipFill>
          <a:blip r:embed="rId2"/>
          <a:stretch>
            <a:fillRect/>
          </a:stretch>
        </p:blipFill>
        <p:spPr>
          <a:xfrm>
            <a:off x="10361948" y="4417619"/>
            <a:ext cx="1448418" cy="101729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80DAA630-C084-8DEF-E424-B14550996D4E}"/>
              </a:ext>
            </a:extLst>
          </p:cNvPr>
          <p:cNvSpPr txBox="1"/>
          <p:nvPr/>
        </p:nvSpPr>
        <p:spPr>
          <a:xfrm>
            <a:off x="120770" y="2183701"/>
            <a:ext cx="10136038" cy="3216265"/>
          </a:xfrm>
          <a:prstGeom prst="rect">
            <a:avLst/>
          </a:prstGeom>
          <a:noFill/>
        </p:spPr>
        <p:txBody>
          <a:bodyPr wrap="square" rtlCol="0">
            <a:spAutoFit/>
          </a:bodyPr>
          <a:lstStyle/>
          <a:p>
            <a:pPr algn="ct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ҶОИЗАҲОИ ПРЕЗИДЕНТИ ҶУМҲУРИИ ТОҶИКИСТОН</a:t>
            </a:r>
            <a:endParaRPr lang="ru-RU" sz="14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Дар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замони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истиқлолияти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Пешвои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миллат</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муҳтарам</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Эмомалӣ Раҳмон,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ҳамчунин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доираи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сафарҳои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хориҷӣ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кишварҳои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гуногун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бо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устодону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донишҷӯёни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бисёр</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муассисаҳои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таҳсилоти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олӣ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дидору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мулоқот</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анҷом</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дода</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хотири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хизматҳои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шоён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рушду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таҳкими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равобити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байналмилалии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бо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ҷомеаи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ҷаҳонӣ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соҳаи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илму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маориф</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бо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унвону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ҷоизаҳои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олӣ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аз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ҷумла</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профессори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ифтихории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фалсафаи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Академияи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умумиҷаҳонии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тиббӣ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(15 январи соли 2000),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ҷоизаи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Ассотсиатсияи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байналхалқии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академияҳои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улуми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мамлакатҳои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ИДМ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Медал</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барои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мусоидат</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рушди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илм</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(17 апрели соли 2001), Медали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тиллоии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ЮНЕСКО ба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Абӯалӣ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ибни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Сино</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(31 октябри соли 2002),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доктори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фахрии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Донишгоҳи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Ғозии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шаҳри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Анқараи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Туркия</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 январи соли 2006),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профессори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фахрии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Донишгоҳи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Евразияи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Остона</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Лев Николаевич Гумилев (5 майи соли 2006),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доктори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фахрии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Донишгоҳи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миллии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Киев ба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Тарас Шевченко (8 декабри соли 2008), Медали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тиллоии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арҷгузорӣ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Мавлоно</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Ҷалолиддини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Балхӣ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Румӣ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ЮНЕСКО (5 майи соли 2009),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профессори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фахрии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Донишгоҳи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маъдани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Урал (15 июни соли 2009),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профессори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фахрии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Донишгоҳи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Маскав</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Михаил Ломоносов (23 октябри соли 2009),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доктори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фахрии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Институти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шарқшиносии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Академияи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илмҳои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Русия</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(23 октябри соли 2009),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профессори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фахрии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Донишгоҳи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Синсзяни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Мардумии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Чин (18 июни соли 2010),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мукофоти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олии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Академияи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илмҳои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тиббии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Федератсияи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Русия</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Медали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тиллоии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Николай Блохин (1 октябри соли 2010),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унвони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фахрии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профессори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Донишгоҳи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миллии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маъдани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Украина ва Медали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тиллоии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академик Терпигорев (16 ноябри соли 2011),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мукофоти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олии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Пажӯҳишгоҳи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муттаҳидаи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таҳқиқоти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ядроии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Федератсияи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Русия</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-Медали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тиллоӣ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(18 ноябри соли 2011),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профессори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фахрии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Донишгоҳи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Сямэни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музофоти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Фуҷиани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Мардумии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Чин (2 июни соли 2012),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профессори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фахрии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Донишкадаи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иқтисод</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идораи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Туркманистон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(23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августи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соли 2012),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доктори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ифтихории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Донишгоҳи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Мавлонои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шаҳри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Қунияи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Туркия</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(17 декабри соли 2012), Медали “60 -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солагии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ЮНЕСКО” (20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августи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соли 2013),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профессори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фахрии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Донишгоҳи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Беларус (24 майи соли 2014),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профессори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фахрии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Донишгоҳи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Лимкоквинги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Малайзия (26 июни соли 2014),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профессори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фахрии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Маркази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аврупоии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таҳқиқоти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байналмилалӣ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стратегӣ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CERIS)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ш.Брюссел</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июли соли 2015),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профессори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фахрии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Донишгоҳи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нафту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техникаи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Уфаи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Федератсияи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Русия</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(8 июли соли 2015),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доктори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фалсафа</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иқтисоди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Донишгоҳи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Қоиди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Аъзами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Покистон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(12 ноябри соли 2015),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доктори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фахрии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Академияи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дипломатии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Озарбойҷон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(11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августи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соли 2018),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доктори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фахрии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Донишгоҳи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Тсукубаи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Япония (4 октябри соли 2018)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Доктори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фахрии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Донишгоҳи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Қоҳира</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(10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марти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соли 2022)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қадрдонӣ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гардидаанд</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муҳтарам</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Эмомалӣ Раҳмон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барои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хизмати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шоён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инкишофи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соҳаи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варзиш</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гузоштани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саҳми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намоён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арзанда</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рушди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ҳаракати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олимпӣ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дастгирии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пайвастаи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варзишгарон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бунёду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азнавсозии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иншооти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варзишӣ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мусоидат</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ташкилу</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гузаронидани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мусобиқаҳои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варзишии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минтақавию</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байналмилалӣ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бо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Ордени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Кумитаи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олимпии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байналмилалӣ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Барои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тараққии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ҳаракати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олимӣ</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(16 октябри соли 2003),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Ордени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олимпии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Осиё</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Барои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хизмати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шоён</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(16 октябри соли 2003),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нишони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рамзии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дани 5-уми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камарбанди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сиёҳи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карате-до (24 сентябри соли 2005),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Ордени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олимпии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Осиё</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(8 апрели соли 2009), Медали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тиллоии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Кумитаи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олимпии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Чин (6 июни соли 2012) ва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нишони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фахрии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Камарбанди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сиёҳи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дани 9-ум” бо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сертификати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он аз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Федератсияи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байналмилалии</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таэквондо (</a:t>
            </a:r>
            <a:r>
              <a:rPr lang="en-US"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ITF) (23 </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майи соли 2013)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сарфароз</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гардонида</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шудаанд</a:t>
            </a:r>
            <a:r>
              <a:rPr lang="ru-RU"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pic>
        <p:nvPicPr>
          <p:cNvPr id="2" name="Graphic 1">
            <a:extLst>
              <a:ext uri="{FF2B5EF4-FFF2-40B4-BE49-F238E27FC236}">
                <a16:creationId xmlns:a16="http://schemas.microsoft.com/office/drawing/2014/main" id="{BDFF74AE-CC2F-D8DC-55E1-D27F1CA15B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190" y="-274261"/>
            <a:ext cx="2322344" cy="1640347"/>
          </a:xfrm>
          <a:prstGeom prst="rect">
            <a:avLst/>
          </a:prstGeom>
        </p:spPr>
      </p:pic>
      <p:pic>
        <p:nvPicPr>
          <p:cNvPr id="3" name="Graphic 2">
            <a:extLst>
              <a:ext uri="{FF2B5EF4-FFF2-40B4-BE49-F238E27FC236}">
                <a16:creationId xmlns:a16="http://schemas.microsoft.com/office/drawing/2014/main" id="{A5A3B7CF-F66A-EA62-A0F6-EA6F8E1805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854" y="-152827"/>
            <a:ext cx="940655" cy="1326019"/>
          </a:xfrm>
          <a:prstGeom prst="rect">
            <a:avLst/>
          </a:prstGeom>
          <a:effectLst>
            <a:outerShdw blurRad="50800" dist="38100" dir="2700000" algn="tl" rotWithShape="0">
              <a:prstClr val="black">
                <a:alpha val="40000"/>
              </a:prstClr>
            </a:outerShdw>
          </a:effectLst>
        </p:spPr>
      </p:pic>
      <p:pic>
        <p:nvPicPr>
          <p:cNvPr id="4" name="Picture 3" descr="Logo&#10;&#10;Description automatically generated">
            <a:extLst>
              <a:ext uri="{FF2B5EF4-FFF2-40B4-BE49-F238E27FC236}">
                <a16:creationId xmlns:a16="http://schemas.microsoft.com/office/drawing/2014/main" id="{19F63800-2A9D-38BB-252E-5C9B6F01F1D0}"/>
              </a:ext>
            </a:extLst>
          </p:cNvPr>
          <p:cNvPicPr>
            <a:picLocks noChangeAspect="1"/>
          </p:cNvPicPr>
          <p:nvPr/>
        </p:nvPicPr>
        <p:blipFill>
          <a:blip r:embed="rId7"/>
          <a:stretch>
            <a:fillRect/>
          </a:stretch>
        </p:blipFill>
        <p:spPr>
          <a:xfrm>
            <a:off x="10930269" y="116959"/>
            <a:ext cx="932510" cy="857909"/>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BCACADE0-A0AE-3347-4885-ECD6C904FA50}"/>
              </a:ext>
            </a:extLst>
          </p:cNvPr>
          <p:cNvSpPr txBox="1"/>
          <p:nvPr/>
        </p:nvSpPr>
        <p:spPr>
          <a:xfrm>
            <a:off x="0" y="1163220"/>
            <a:ext cx="11542816" cy="984885"/>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КОНФЕРЕНСИЯИ ИЛМИЮ АМАЛИИ ҶУМҲУРИЯВӢ БАХШИДА БА РӮЗИ ПРЕЗИДЕНТ ВА СОЛГАРДИ ИҶЛОСИЯИ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XVI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 ОЛИИ ҶУМҲУРИИ ТОҶИКИСТОН ТАҲТИ УНВОНИ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 ИҶЛОСИЯИ 16-И ШУРОИ ОЛӢ ВА ТАҲКИМИ ПОЯҲОИ ИСТИҚЛОЛИ ДАВЛАТӢ»</a:t>
            </a:r>
          </a:p>
        </p:txBody>
      </p:sp>
    </p:spTree>
    <p:extLst>
      <p:ext uri="{BB962C8B-B14F-4D97-AF65-F5344CB8AC3E}">
        <p14:creationId xmlns:p14="http://schemas.microsoft.com/office/powerpoint/2010/main" val="762535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59DA35-E486-42C8-ADFC-B70DDC9BED3C}"/>
              </a:ext>
            </a:extLst>
          </p:cNvPr>
          <p:cNvSpPr txBox="1"/>
          <p:nvPr/>
        </p:nvSpPr>
        <p:spPr>
          <a:xfrm>
            <a:off x="1472610" y="116959"/>
            <a:ext cx="9707525" cy="646331"/>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КУМИТАИ ЗАБОН ВА ИСТИЛОҲОТИ НАЗДИ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ҲУКУМАТИ ҶУМҲУРИИ 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6CEE3AC-8EE5-4CCF-BECE-0375E7A3440E}"/>
              </a:ext>
            </a:extLst>
          </p:cNvPr>
          <p:cNvSpPr txBox="1"/>
          <p:nvPr/>
        </p:nvSpPr>
        <p:spPr>
          <a:xfrm>
            <a:off x="4423145" y="6191236"/>
            <a:ext cx="2807882"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ДУШАНБЕ 2025</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7B16B74-B8BA-4C3F-898D-DA93DA94FEAC}"/>
              </a:ext>
            </a:extLst>
          </p:cNvPr>
          <p:cNvSpPr txBox="1"/>
          <p:nvPr/>
        </p:nvSpPr>
        <p:spPr>
          <a:xfrm>
            <a:off x="9948530" y="2854635"/>
            <a:ext cx="2243470" cy="3816429"/>
          </a:xfrm>
          <a:prstGeom prst="rect">
            <a:avLst/>
          </a:prstGeom>
          <a:noFill/>
        </p:spPr>
        <p:txBody>
          <a:bodyPr wrap="square" rtlCol="0">
            <a:spAutoFit/>
          </a:bodyPr>
          <a:lstStyle/>
          <a:p>
            <a:pPr algn="ctr"/>
            <a:r>
              <a:rPr lang="ru-RU" sz="8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b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НОЯБР</a:t>
            </a: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РӮЗИ ПРЕЗИДЕНТИ</a:t>
            </a: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6" name="Picture 15" descr="2019-09-08tabrikot.jpg"/>
          <p:cNvPicPr>
            <a:picLocks noChangeAspect="1"/>
          </p:cNvPicPr>
          <p:nvPr/>
        </p:nvPicPr>
        <p:blipFill>
          <a:blip r:embed="rId2"/>
          <a:stretch>
            <a:fillRect/>
          </a:stretch>
        </p:blipFill>
        <p:spPr>
          <a:xfrm>
            <a:off x="10361948" y="4417619"/>
            <a:ext cx="1448418" cy="1017296"/>
          </a:xfrm>
          <a:prstGeom prst="rect">
            <a:avLst/>
          </a:prstGeom>
          <a:ln>
            <a:noFill/>
          </a:ln>
          <a:effectLst>
            <a:outerShdw blurRad="50800" dist="38100" dir="2700000" algn="tl" rotWithShape="0">
              <a:prstClr val="black">
                <a:alpha val="40000"/>
              </a:prstClr>
            </a:outerShdw>
          </a:effectLst>
        </p:spPr>
      </p:pic>
      <p:pic>
        <p:nvPicPr>
          <p:cNvPr id="3" name="Picture 2" descr="A red book with gold text&#10;&#10;AI-generated content may be incorrect.">
            <a:extLst>
              <a:ext uri="{FF2B5EF4-FFF2-40B4-BE49-F238E27FC236}">
                <a16:creationId xmlns:a16="http://schemas.microsoft.com/office/drawing/2014/main" id="{8D4E7A24-FD3A-7660-98DB-4A8CC057F0AF}"/>
              </a:ext>
            </a:extLst>
          </p:cNvPr>
          <p:cNvPicPr>
            <a:picLocks noChangeAspect="1"/>
          </p:cNvPicPr>
          <p:nvPr/>
        </p:nvPicPr>
        <p:blipFill>
          <a:blip r:embed="rId3"/>
          <a:stretch>
            <a:fillRect/>
          </a:stretch>
        </p:blipFill>
        <p:spPr>
          <a:xfrm>
            <a:off x="201236" y="2337954"/>
            <a:ext cx="609600" cy="932688"/>
          </a:xfrm>
          <a:prstGeom prst="rect">
            <a:avLst/>
          </a:prstGeom>
          <a:effectLst>
            <a:outerShdw blurRad="50800" dist="38100" dir="2700000" algn="tl" rotWithShape="0">
              <a:prstClr val="black">
                <a:alpha val="40000"/>
              </a:prstClr>
            </a:outerShdw>
          </a:effectLst>
        </p:spPr>
      </p:pic>
      <p:pic>
        <p:nvPicPr>
          <p:cNvPr id="9" name="Picture 8" descr="A blue book with yellow text&#10;&#10;AI-generated content may be incorrect.">
            <a:extLst>
              <a:ext uri="{FF2B5EF4-FFF2-40B4-BE49-F238E27FC236}">
                <a16:creationId xmlns:a16="http://schemas.microsoft.com/office/drawing/2014/main" id="{07E04874-3824-AE07-613B-0C0C879D4B2D}"/>
              </a:ext>
            </a:extLst>
          </p:cNvPr>
          <p:cNvPicPr>
            <a:picLocks noChangeAspect="1"/>
          </p:cNvPicPr>
          <p:nvPr/>
        </p:nvPicPr>
        <p:blipFill>
          <a:blip r:embed="rId4"/>
          <a:stretch>
            <a:fillRect/>
          </a:stretch>
        </p:blipFill>
        <p:spPr>
          <a:xfrm>
            <a:off x="3716881" y="4998369"/>
            <a:ext cx="609601" cy="862586"/>
          </a:xfrm>
          <a:prstGeom prst="rect">
            <a:avLst/>
          </a:prstGeom>
          <a:effectLst>
            <a:outerShdw blurRad="50800" dist="38100" dir="2700000" algn="tl" rotWithShape="0">
              <a:prstClr val="black">
                <a:alpha val="40000"/>
              </a:prstClr>
            </a:outerShdw>
          </a:effectLst>
        </p:spPr>
      </p:pic>
      <p:pic>
        <p:nvPicPr>
          <p:cNvPr id="19" name="Picture 18" descr="A book cover with text and a person holding an object&#10;&#10;AI-generated content may be incorrect.">
            <a:extLst>
              <a:ext uri="{FF2B5EF4-FFF2-40B4-BE49-F238E27FC236}">
                <a16:creationId xmlns:a16="http://schemas.microsoft.com/office/drawing/2014/main" id="{1CE9E44A-FE27-2C25-6CFB-F655BAC6B0DA}"/>
              </a:ext>
            </a:extLst>
          </p:cNvPr>
          <p:cNvPicPr>
            <a:picLocks noChangeAspect="1"/>
          </p:cNvPicPr>
          <p:nvPr/>
        </p:nvPicPr>
        <p:blipFill>
          <a:blip r:embed="rId5"/>
          <a:stretch>
            <a:fillRect/>
          </a:stretch>
        </p:blipFill>
        <p:spPr>
          <a:xfrm>
            <a:off x="4491591" y="3310433"/>
            <a:ext cx="609600" cy="868680"/>
          </a:xfrm>
          <a:prstGeom prst="rect">
            <a:avLst/>
          </a:prstGeom>
          <a:effectLst>
            <a:outerShdw blurRad="50800" dist="38100" dir="2700000" algn="tl" rotWithShape="0">
              <a:prstClr val="black">
                <a:alpha val="40000"/>
              </a:prstClr>
            </a:outerShdw>
          </a:effectLst>
        </p:spPr>
      </p:pic>
      <p:pic>
        <p:nvPicPr>
          <p:cNvPr id="21" name="Picture 20" descr="A red and gold book cover&#10;&#10;AI-generated content may be incorrect.">
            <a:extLst>
              <a:ext uri="{FF2B5EF4-FFF2-40B4-BE49-F238E27FC236}">
                <a16:creationId xmlns:a16="http://schemas.microsoft.com/office/drawing/2014/main" id="{24486B1C-DA80-6869-5788-35C28960E037}"/>
              </a:ext>
            </a:extLst>
          </p:cNvPr>
          <p:cNvPicPr>
            <a:picLocks noChangeAspect="1"/>
          </p:cNvPicPr>
          <p:nvPr/>
        </p:nvPicPr>
        <p:blipFill>
          <a:blip r:embed="rId6"/>
          <a:stretch>
            <a:fillRect/>
          </a:stretch>
        </p:blipFill>
        <p:spPr>
          <a:xfrm>
            <a:off x="3493591" y="2337954"/>
            <a:ext cx="609600" cy="847344"/>
          </a:xfrm>
          <a:prstGeom prst="rect">
            <a:avLst/>
          </a:prstGeom>
          <a:effectLst>
            <a:outerShdw blurRad="50800" dist="38100" dir="2700000" algn="tl" rotWithShape="0">
              <a:prstClr val="black">
                <a:alpha val="40000"/>
              </a:prstClr>
            </a:outerShdw>
          </a:effectLst>
        </p:spPr>
      </p:pic>
      <p:pic>
        <p:nvPicPr>
          <p:cNvPr id="23" name="Picture 22" descr="A red book with gold text&#10;&#10;AI-generated content may be incorrect.">
            <a:extLst>
              <a:ext uri="{FF2B5EF4-FFF2-40B4-BE49-F238E27FC236}">
                <a16:creationId xmlns:a16="http://schemas.microsoft.com/office/drawing/2014/main" id="{60B66585-FFA7-8C3C-C4E4-66118D1AFE6B}"/>
              </a:ext>
            </a:extLst>
          </p:cNvPr>
          <p:cNvPicPr>
            <a:picLocks noChangeAspect="1"/>
          </p:cNvPicPr>
          <p:nvPr/>
        </p:nvPicPr>
        <p:blipFill>
          <a:blip r:embed="rId7"/>
          <a:stretch>
            <a:fillRect/>
          </a:stretch>
        </p:blipFill>
        <p:spPr>
          <a:xfrm>
            <a:off x="7028042" y="2357281"/>
            <a:ext cx="609600" cy="868680"/>
          </a:xfrm>
          <a:prstGeom prst="rect">
            <a:avLst/>
          </a:prstGeom>
          <a:effectLst>
            <a:outerShdw blurRad="50800" dist="38100" dir="2700000" algn="tl" rotWithShape="0">
              <a:prstClr val="black">
                <a:alpha val="40000"/>
              </a:prstClr>
            </a:outerShdw>
          </a:effectLst>
        </p:spPr>
      </p:pic>
      <p:pic>
        <p:nvPicPr>
          <p:cNvPr id="25" name="Picture 24" descr="A flag on a pole&#10;&#10;AI-generated content may be incorrect.">
            <a:extLst>
              <a:ext uri="{FF2B5EF4-FFF2-40B4-BE49-F238E27FC236}">
                <a16:creationId xmlns:a16="http://schemas.microsoft.com/office/drawing/2014/main" id="{DDC5DDA8-FBA0-0CBD-8220-7C28191FADA2}"/>
              </a:ext>
            </a:extLst>
          </p:cNvPr>
          <p:cNvPicPr>
            <a:picLocks noChangeAspect="1"/>
          </p:cNvPicPr>
          <p:nvPr/>
        </p:nvPicPr>
        <p:blipFill>
          <a:blip r:embed="rId8"/>
          <a:stretch>
            <a:fillRect/>
          </a:stretch>
        </p:blipFill>
        <p:spPr>
          <a:xfrm>
            <a:off x="2845286" y="4104088"/>
            <a:ext cx="609600" cy="868680"/>
          </a:xfrm>
          <a:prstGeom prst="rect">
            <a:avLst/>
          </a:prstGeom>
          <a:effectLst>
            <a:outerShdw blurRad="50800" dist="38100" dir="2700000" algn="tl" rotWithShape="0">
              <a:prstClr val="black">
                <a:alpha val="40000"/>
              </a:prstClr>
            </a:outerShdw>
          </a:effectLst>
        </p:spPr>
      </p:pic>
      <p:pic>
        <p:nvPicPr>
          <p:cNvPr id="27" name="Picture 26" descr="A red book with white text&#10;&#10;AI-generated content may be incorrect.">
            <a:extLst>
              <a:ext uri="{FF2B5EF4-FFF2-40B4-BE49-F238E27FC236}">
                <a16:creationId xmlns:a16="http://schemas.microsoft.com/office/drawing/2014/main" id="{01CFFC76-124B-7FDD-57B4-81401638E3C1}"/>
              </a:ext>
            </a:extLst>
          </p:cNvPr>
          <p:cNvPicPr>
            <a:picLocks noChangeAspect="1"/>
          </p:cNvPicPr>
          <p:nvPr/>
        </p:nvPicPr>
        <p:blipFill>
          <a:blip r:embed="rId9"/>
          <a:stretch>
            <a:fillRect/>
          </a:stretch>
        </p:blipFill>
        <p:spPr>
          <a:xfrm>
            <a:off x="5317386" y="4721640"/>
            <a:ext cx="609600" cy="853440"/>
          </a:xfrm>
          <a:prstGeom prst="rect">
            <a:avLst/>
          </a:prstGeom>
          <a:effectLst>
            <a:outerShdw blurRad="50800" dist="38100" dir="2700000" algn="tl" rotWithShape="0">
              <a:prstClr val="black">
                <a:alpha val="40000"/>
              </a:prstClr>
            </a:outerShdw>
          </a:effectLst>
        </p:spPr>
      </p:pic>
      <p:pic>
        <p:nvPicPr>
          <p:cNvPr id="29" name="Picture 28" descr="A red book with white text&#10;&#10;AI-generated content may be incorrect.">
            <a:extLst>
              <a:ext uri="{FF2B5EF4-FFF2-40B4-BE49-F238E27FC236}">
                <a16:creationId xmlns:a16="http://schemas.microsoft.com/office/drawing/2014/main" id="{C6BE28B6-3912-A876-D236-9B3BF6CA22B8}"/>
              </a:ext>
            </a:extLst>
          </p:cNvPr>
          <p:cNvPicPr>
            <a:picLocks noChangeAspect="1"/>
          </p:cNvPicPr>
          <p:nvPr/>
        </p:nvPicPr>
        <p:blipFill>
          <a:blip r:embed="rId10"/>
          <a:stretch>
            <a:fillRect/>
          </a:stretch>
        </p:blipFill>
        <p:spPr>
          <a:xfrm>
            <a:off x="7090809" y="3714846"/>
            <a:ext cx="609600" cy="862584"/>
          </a:xfrm>
          <a:prstGeom prst="rect">
            <a:avLst/>
          </a:prstGeom>
          <a:effectLst>
            <a:outerShdw blurRad="50800" dist="38100" dir="2700000" algn="tl" rotWithShape="0">
              <a:prstClr val="black">
                <a:alpha val="40000"/>
              </a:prstClr>
            </a:outerShdw>
          </a:effectLst>
        </p:spPr>
      </p:pic>
      <p:pic>
        <p:nvPicPr>
          <p:cNvPr id="31" name="Picture 30" descr="A red book with white text&#10;&#10;AI-generated content may be incorrect.">
            <a:extLst>
              <a:ext uri="{FF2B5EF4-FFF2-40B4-BE49-F238E27FC236}">
                <a16:creationId xmlns:a16="http://schemas.microsoft.com/office/drawing/2014/main" id="{05D9084F-ACAB-B4E7-30E9-6B6875B660A7}"/>
              </a:ext>
            </a:extLst>
          </p:cNvPr>
          <p:cNvPicPr>
            <a:picLocks noChangeAspect="1"/>
          </p:cNvPicPr>
          <p:nvPr/>
        </p:nvPicPr>
        <p:blipFill>
          <a:blip r:embed="rId11"/>
          <a:stretch>
            <a:fillRect/>
          </a:stretch>
        </p:blipFill>
        <p:spPr>
          <a:xfrm>
            <a:off x="1031402" y="4382567"/>
            <a:ext cx="609600" cy="923544"/>
          </a:xfrm>
          <a:prstGeom prst="rect">
            <a:avLst/>
          </a:prstGeom>
          <a:effectLst>
            <a:outerShdw blurRad="50800" dist="38100" dir="2700000" algn="tl" rotWithShape="0">
              <a:prstClr val="black">
                <a:alpha val="40000"/>
              </a:prstClr>
            </a:outerShdw>
          </a:effectLst>
        </p:spPr>
      </p:pic>
      <p:pic>
        <p:nvPicPr>
          <p:cNvPr id="33" name="Picture 32" descr="A red book with yellow text&#10;&#10;AI-generated content may be incorrect.">
            <a:extLst>
              <a:ext uri="{FF2B5EF4-FFF2-40B4-BE49-F238E27FC236}">
                <a16:creationId xmlns:a16="http://schemas.microsoft.com/office/drawing/2014/main" id="{51402A2E-2B0E-7861-82F2-F7F38C7D3091}"/>
              </a:ext>
            </a:extLst>
          </p:cNvPr>
          <p:cNvPicPr>
            <a:picLocks noChangeAspect="1"/>
          </p:cNvPicPr>
          <p:nvPr/>
        </p:nvPicPr>
        <p:blipFill>
          <a:blip r:embed="rId12"/>
          <a:stretch>
            <a:fillRect/>
          </a:stretch>
        </p:blipFill>
        <p:spPr>
          <a:xfrm>
            <a:off x="4649035" y="2111029"/>
            <a:ext cx="609600" cy="911352"/>
          </a:xfrm>
          <a:prstGeom prst="rect">
            <a:avLst/>
          </a:prstGeom>
          <a:effectLst>
            <a:outerShdw blurRad="50800" dist="38100" dir="2700000" algn="tl" rotWithShape="0">
              <a:prstClr val="black">
                <a:alpha val="40000"/>
              </a:prstClr>
            </a:outerShdw>
          </a:effectLst>
        </p:spPr>
      </p:pic>
      <p:pic>
        <p:nvPicPr>
          <p:cNvPr id="35" name="Picture 34" descr="A book with text on it&#10;&#10;AI-generated content may be incorrect.">
            <a:extLst>
              <a:ext uri="{FF2B5EF4-FFF2-40B4-BE49-F238E27FC236}">
                <a16:creationId xmlns:a16="http://schemas.microsoft.com/office/drawing/2014/main" id="{E22F3DEB-E2E5-E1F8-36A4-389AFD144E86}"/>
              </a:ext>
            </a:extLst>
          </p:cNvPr>
          <p:cNvPicPr>
            <a:picLocks noChangeAspect="1"/>
          </p:cNvPicPr>
          <p:nvPr/>
        </p:nvPicPr>
        <p:blipFill>
          <a:blip r:embed="rId13"/>
          <a:stretch>
            <a:fillRect/>
          </a:stretch>
        </p:blipFill>
        <p:spPr>
          <a:xfrm>
            <a:off x="8829561" y="2176081"/>
            <a:ext cx="609600" cy="856488"/>
          </a:xfrm>
          <a:prstGeom prst="rect">
            <a:avLst/>
          </a:prstGeom>
          <a:effectLst>
            <a:outerShdw blurRad="50800" dist="38100" dir="2700000" algn="tl" rotWithShape="0">
              <a:prstClr val="black">
                <a:alpha val="40000"/>
              </a:prstClr>
            </a:outerShdw>
          </a:effectLst>
        </p:spPr>
      </p:pic>
      <p:pic>
        <p:nvPicPr>
          <p:cNvPr id="37" name="Picture 36" descr="A book with text and images&#10;&#10;AI-generated content may be incorrect.">
            <a:extLst>
              <a:ext uri="{FF2B5EF4-FFF2-40B4-BE49-F238E27FC236}">
                <a16:creationId xmlns:a16="http://schemas.microsoft.com/office/drawing/2014/main" id="{23C179A0-EF40-543D-B0A4-8A049BCEEE03}"/>
              </a:ext>
            </a:extLst>
          </p:cNvPr>
          <p:cNvPicPr>
            <a:picLocks noChangeAspect="1"/>
          </p:cNvPicPr>
          <p:nvPr/>
        </p:nvPicPr>
        <p:blipFill>
          <a:blip r:embed="rId14"/>
          <a:stretch>
            <a:fillRect/>
          </a:stretch>
        </p:blipFill>
        <p:spPr>
          <a:xfrm>
            <a:off x="8166400" y="3364712"/>
            <a:ext cx="609600" cy="850392"/>
          </a:xfrm>
          <a:prstGeom prst="rect">
            <a:avLst/>
          </a:prstGeom>
          <a:effectLst>
            <a:outerShdw blurRad="50800" dist="38100" dir="2700000" algn="tl" rotWithShape="0">
              <a:prstClr val="black">
                <a:alpha val="40000"/>
              </a:prstClr>
            </a:outerShdw>
          </a:effectLst>
        </p:spPr>
      </p:pic>
      <p:pic>
        <p:nvPicPr>
          <p:cNvPr id="39" name="Picture 38" descr="A red book with gold text&#10;&#10;AI-generated content may be incorrect.">
            <a:extLst>
              <a:ext uri="{FF2B5EF4-FFF2-40B4-BE49-F238E27FC236}">
                <a16:creationId xmlns:a16="http://schemas.microsoft.com/office/drawing/2014/main" id="{1CBCBDC6-3AF0-FF3E-F582-B68C762ED469}"/>
              </a:ext>
            </a:extLst>
          </p:cNvPr>
          <p:cNvPicPr>
            <a:picLocks noChangeAspect="1"/>
          </p:cNvPicPr>
          <p:nvPr/>
        </p:nvPicPr>
        <p:blipFill>
          <a:blip r:embed="rId15"/>
          <a:stretch>
            <a:fillRect/>
          </a:stretch>
        </p:blipFill>
        <p:spPr>
          <a:xfrm>
            <a:off x="6340404" y="4904059"/>
            <a:ext cx="609600" cy="908304"/>
          </a:xfrm>
          <a:prstGeom prst="rect">
            <a:avLst/>
          </a:prstGeom>
          <a:effectLst>
            <a:outerShdw blurRad="50800" dist="38100" dir="2700000" algn="tl" rotWithShape="0">
              <a:prstClr val="black">
                <a:alpha val="40000"/>
              </a:prstClr>
            </a:outerShdw>
          </a:effectLst>
        </p:spPr>
      </p:pic>
      <p:pic>
        <p:nvPicPr>
          <p:cNvPr id="41" name="Picture 40" descr="A red book with gold text&#10;&#10;AI-generated content may be incorrect.">
            <a:extLst>
              <a:ext uri="{FF2B5EF4-FFF2-40B4-BE49-F238E27FC236}">
                <a16:creationId xmlns:a16="http://schemas.microsoft.com/office/drawing/2014/main" id="{87320777-7A83-779C-E62F-9E9D11B944B0}"/>
              </a:ext>
            </a:extLst>
          </p:cNvPr>
          <p:cNvPicPr>
            <a:picLocks noChangeAspect="1"/>
          </p:cNvPicPr>
          <p:nvPr/>
        </p:nvPicPr>
        <p:blipFill>
          <a:blip r:embed="rId16"/>
          <a:stretch>
            <a:fillRect/>
          </a:stretch>
        </p:blipFill>
        <p:spPr>
          <a:xfrm>
            <a:off x="1449282" y="2006380"/>
            <a:ext cx="609600" cy="954024"/>
          </a:xfrm>
          <a:prstGeom prst="rect">
            <a:avLst/>
          </a:prstGeom>
        </p:spPr>
      </p:pic>
      <p:pic>
        <p:nvPicPr>
          <p:cNvPr id="43" name="Picture 42" descr="A person standing in front of a tree&#10;&#10;AI-generated content may be incorrect.">
            <a:extLst>
              <a:ext uri="{FF2B5EF4-FFF2-40B4-BE49-F238E27FC236}">
                <a16:creationId xmlns:a16="http://schemas.microsoft.com/office/drawing/2014/main" id="{D06E4A00-5689-B521-5661-E8DD812BBBC9}"/>
              </a:ext>
            </a:extLst>
          </p:cNvPr>
          <p:cNvPicPr>
            <a:picLocks noChangeAspect="1"/>
          </p:cNvPicPr>
          <p:nvPr/>
        </p:nvPicPr>
        <p:blipFill>
          <a:blip r:embed="rId17"/>
          <a:stretch>
            <a:fillRect/>
          </a:stretch>
        </p:blipFill>
        <p:spPr>
          <a:xfrm>
            <a:off x="1458322" y="3200763"/>
            <a:ext cx="609600" cy="868680"/>
          </a:xfrm>
          <a:prstGeom prst="rect">
            <a:avLst/>
          </a:prstGeom>
          <a:effectLst>
            <a:outerShdw blurRad="50800" dist="38100" dir="2700000" algn="tl" rotWithShape="0">
              <a:prstClr val="black">
                <a:alpha val="40000"/>
              </a:prstClr>
            </a:outerShdw>
          </a:effectLst>
        </p:spPr>
      </p:pic>
      <p:pic>
        <p:nvPicPr>
          <p:cNvPr id="45" name="Picture 44" descr="A person in a suit sitting at a table&#10;&#10;AI-generated content may be incorrect.">
            <a:extLst>
              <a:ext uri="{FF2B5EF4-FFF2-40B4-BE49-F238E27FC236}">
                <a16:creationId xmlns:a16="http://schemas.microsoft.com/office/drawing/2014/main" id="{97F8ED84-A091-A8F9-F43A-43B9C48E6A62}"/>
              </a:ext>
            </a:extLst>
          </p:cNvPr>
          <p:cNvPicPr>
            <a:picLocks noChangeAspect="1"/>
          </p:cNvPicPr>
          <p:nvPr/>
        </p:nvPicPr>
        <p:blipFill>
          <a:blip r:embed="rId18"/>
          <a:stretch>
            <a:fillRect/>
          </a:stretch>
        </p:blipFill>
        <p:spPr>
          <a:xfrm>
            <a:off x="5872448" y="2183701"/>
            <a:ext cx="609600" cy="841248"/>
          </a:xfrm>
          <a:prstGeom prst="rect">
            <a:avLst/>
          </a:prstGeom>
          <a:effectLst>
            <a:outerShdw blurRad="50800" dist="38100" dir="2700000" algn="tl" rotWithShape="0">
              <a:prstClr val="black">
                <a:alpha val="40000"/>
              </a:prstClr>
            </a:outerShdw>
          </a:effectLst>
        </p:spPr>
      </p:pic>
      <p:pic>
        <p:nvPicPr>
          <p:cNvPr id="47" name="Picture 46" descr="A book cover with a painting of a person&#10;&#10;AI-generated content may be incorrect.">
            <a:extLst>
              <a:ext uri="{FF2B5EF4-FFF2-40B4-BE49-F238E27FC236}">
                <a16:creationId xmlns:a16="http://schemas.microsoft.com/office/drawing/2014/main" id="{54A5D3DF-9CB5-607E-94B1-88ED84F52AD7}"/>
              </a:ext>
            </a:extLst>
          </p:cNvPr>
          <p:cNvPicPr>
            <a:picLocks noChangeAspect="1"/>
          </p:cNvPicPr>
          <p:nvPr/>
        </p:nvPicPr>
        <p:blipFill>
          <a:blip r:embed="rId19"/>
          <a:stretch>
            <a:fillRect/>
          </a:stretch>
        </p:blipFill>
        <p:spPr>
          <a:xfrm>
            <a:off x="2028451" y="4676400"/>
            <a:ext cx="609600" cy="844296"/>
          </a:xfrm>
          <a:prstGeom prst="rect">
            <a:avLst/>
          </a:prstGeom>
          <a:effectLst>
            <a:outerShdw blurRad="50800" dist="38100" dir="2700000" algn="tl" rotWithShape="0">
              <a:prstClr val="black">
                <a:alpha val="40000"/>
              </a:prstClr>
            </a:outerShdw>
          </a:effectLst>
        </p:spPr>
      </p:pic>
      <p:pic>
        <p:nvPicPr>
          <p:cNvPr id="49" name="Picture 48" descr="A red book with gold text&#10;&#10;AI-generated content may be incorrect.">
            <a:extLst>
              <a:ext uri="{FF2B5EF4-FFF2-40B4-BE49-F238E27FC236}">
                <a16:creationId xmlns:a16="http://schemas.microsoft.com/office/drawing/2014/main" id="{C826FA0C-7878-DBF7-2C93-C04E57A3BE0E}"/>
              </a:ext>
            </a:extLst>
          </p:cNvPr>
          <p:cNvPicPr>
            <a:picLocks noChangeAspect="1"/>
          </p:cNvPicPr>
          <p:nvPr/>
        </p:nvPicPr>
        <p:blipFill>
          <a:blip r:embed="rId20"/>
          <a:stretch>
            <a:fillRect/>
          </a:stretch>
        </p:blipFill>
        <p:spPr>
          <a:xfrm>
            <a:off x="6096556" y="3365184"/>
            <a:ext cx="609600" cy="935736"/>
          </a:xfrm>
          <a:prstGeom prst="rect">
            <a:avLst/>
          </a:prstGeom>
          <a:effectLst>
            <a:outerShdw blurRad="50800" dist="38100" dir="2700000" algn="tl" rotWithShape="0">
              <a:prstClr val="black">
                <a:alpha val="40000"/>
              </a:prstClr>
            </a:outerShdw>
          </a:effectLst>
        </p:spPr>
      </p:pic>
      <p:pic>
        <p:nvPicPr>
          <p:cNvPr id="51" name="Picture 50" descr="A person sitting at a desk&#10;&#10;AI-generated content may be incorrect.">
            <a:extLst>
              <a:ext uri="{FF2B5EF4-FFF2-40B4-BE49-F238E27FC236}">
                <a16:creationId xmlns:a16="http://schemas.microsoft.com/office/drawing/2014/main" id="{03A37044-124D-5548-7755-23298F4FBCD2}"/>
              </a:ext>
            </a:extLst>
          </p:cNvPr>
          <p:cNvPicPr>
            <a:picLocks noChangeAspect="1"/>
          </p:cNvPicPr>
          <p:nvPr/>
        </p:nvPicPr>
        <p:blipFill>
          <a:blip r:embed="rId21"/>
          <a:stretch>
            <a:fillRect/>
          </a:stretch>
        </p:blipFill>
        <p:spPr>
          <a:xfrm>
            <a:off x="9857426" y="2039963"/>
            <a:ext cx="609600" cy="877824"/>
          </a:xfrm>
          <a:prstGeom prst="rect">
            <a:avLst/>
          </a:prstGeom>
        </p:spPr>
      </p:pic>
      <p:pic>
        <p:nvPicPr>
          <p:cNvPr id="53" name="Picture 52" descr="A red book with gold text&#10;&#10;AI-generated content may be incorrect.">
            <a:extLst>
              <a:ext uri="{FF2B5EF4-FFF2-40B4-BE49-F238E27FC236}">
                <a16:creationId xmlns:a16="http://schemas.microsoft.com/office/drawing/2014/main" id="{7C267BD5-9A73-25F8-7952-CC15294AE9AE}"/>
              </a:ext>
            </a:extLst>
          </p:cNvPr>
          <p:cNvPicPr>
            <a:picLocks noChangeAspect="1"/>
          </p:cNvPicPr>
          <p:nvPr/>
        </p:nvPicPr>
        <p:blipFill>
          <a:blip r:embed="rId22"/>
          <a:stretch>
            <a:fillRect/>
          </a:stretch>
        </p:blipFill>
        <p:spPr>
          <a:xfrm>
            <a:off x="288219" y="3570790"/>
            <a:ext cx="609600" cy="957072"/>
          </a:xfrm>
          <a:prstGeom prst="rect">
            <a:avLst/>
          </a:prstGeom>
          <a:effectLst>
            <a:outerShdw blurRad="50800" dist="38100" dir="2700000" algn="tl" rotWithShape="0">
              <a:prstClr val="black">
                <a:alpha val="40000"/>
              </a:prstClr>
            </a:outerShdw>
          </a:effectLst>
        </p:spPr>
      </p:pic>
      <p:pic>
        <p:nvPicPr>
          <p:cNvPr id="55" name="Picture 54" descr="A red book with white text&#10;&#10;AI-generated content may be incorrect.">
            <a:extLst>
              <a:ext uri="{FF2B5EF4-FFF2-40B4-BE49-F238E27FC236}">
                <a16:creationId xmlns:a16="http://schemas.microsoft.com/office/drawing/2014/main" id="{93F677AE-2A0E-C2D9-E115-B424B161064B}"/>
              </a:ext>
            </a:extLst>
          </p:cNvPr>
          <p:cNvPicPr>
            <a:picLocks noChangeAspect="1"/>
          </p:cNvPicPr>
          <p:nvPr/>
        </p:nvPicPr>
        <p:blipFill>
          <a:blip r:embed="rId23"/>
          <a:stretch>
            <a:fillRect/>
          </a:stretch>
        </p:blipFill>
        <p:spPr>
          <a:xfrm>
            <a:off x="8512202" y="4569112"/>
            <a:ext cx="609600" cy="914400"/>
          </a:xfrm>
          <a:prstGeom prst="rect">
            <a:avLst/>
          </a:prstGeom>
          <a:effectLst>
            <a:outerShdw blurRad="50800" dist="38100" dir="2700000" algn="tl" rotWithShape="0">
              <a:prstClr val="black">
                <a:alpha val="40000"/>
              </a:prstClr>
            </a:outerShdw>
          </a:effectLst>
        </p:spPr>
      </p:pic>
      <p:pic>
        <p:nvPicPr>
          <p:cNvPr id="57" name="Picture 56" descr="A close-up of a book cover&#10;&#10;AI-generated content may be incorrect.">
            <a:extLst>
              <a:ext uri="{FF2B5EF4-FFF2-40B4-BE49-F238E27FC236}">
                <a16:creationId xmlns:a16="http://schemas.microsoft.com/office/drawing/2014/main" id="{297B144C-A974-0393-1249-A635EF923D1B}"/>
              </a:ext>
            </a:extLst>
          </p:cNvPr>
          <p:cNvPicPr>
            <a:picLocks noChangeAspect="1"/>
          </p:cNvPicPr>
          <p:nvPr/>
        </p:nvPicPr>
        <p:blipFill>
          <a:blip r:embed="rId24"/>
          <a:stretch>
            <a:fillRect/>
          </a:stretch>
        </p:blipFill>
        <p:spPr>
          <a:xfrm>
            <a:off x="7231469" y="5065936"/>
            <a:ext cx="609600" cy="835152"/>
          </a:xfrm>
          <a:prstGeom prst="rect">
            <a:avLst/>
          </a:prstGeom>
          <a:effectLst>
            <a:outerShdw blurRad="50800" dist="38100" dir="2700000" algn="tl" rotWithShape="0">
              <a:prstClr val="black">
                <a:alpha val="40000"/>
              </a:prstClr>
            </a:outerShdw>
          </a:effectLst>
        </p:spPr>
      </p:pic>
      <p:pic>
        <p:nvPicPr>
          <p:cNvPr id="59" name="Picture 58" descr="A book cover with a pattern&#10;&#10;AI-generated content may be incorrect.">
            <a:extLst>
              <a:ext uri="{FF2B5EF4-FFF2-40B4-BE49-F238E27FC236}">
                <a16:creationId xmlns:a16="http://schemas.microsoft.com/office/drawing/2014/main" id="{E0DDE398-1DEC-1C6D-28A2-F873AB6B79FA}"/>
              </a:ext>
            </a:extLst>
          </p:cNvPr>
          <p:cNvPicPr>
            <a:picLocks noChangeAspect="1"/>
          </p:cNvPicPr>
          <p:nvPr/>
        </p:nvPicPr>
        <p:blipFill>
          <a:blip r:embed="rId25"/>
          <a:stretch>
            <a:fillRect/>
          </a:stretch>
        </p:blipFill>
        <p:spPr>
          <a:xfrm>
            <a:off x="3707281" y="3777790"/>
            <a:ext cx="609600" cy="868680"/>
          </a:xfrm>
          <a:prstGeom prst="rect">
            <a:avLst/>
          </a:prstGeom>
          <a:effectLst>
            <a:outerShdw blurRad="50800" dist="38100" dir="2700000" algn="tl" rotWithShape="0">
              <a:prstClr val="black">
                <a:alpha val="40000"/>
              </a:prstClr>
            </a:outerShdw>
          </a:effectLst>
        </p:spPr>
      </p:pic>
      <p:pic>
        <p:nvPicPr>
          <p:cNvPr id="61" name="Picture 60" descr="A book with a picture of a book&#10;&#10;AI-generated content may be incorrect.">
            <a:extLst>
              <a:ext uri="{FF2B5EF4-FFF2-40B4-BE49-F238E27FC236}">
                <a16:creationId xmlns:a16="http://schemas.microsoft.com/office/drawing/2014/main" id="{F3581679-941E-B319-FDD3-4019EA0F4282}"/>
              </a:ext>
            </a:extLst>
          </p:cNvPr>
          <p:cNvPicPr>
            <a:picLocks noChangeAspect="1"/>
          </p:cNvPicPr>
          <p:nvPr/>
        </p:nvPicPr>
        <p:blipFill>
          <a:blip r:embed="rId26"/>
          <a:stretch>
            <a:fillRect/>
          </a:stretch>
        </p:blipFill>
        <p:spPr>
          <a:xfrm>
            <a:off x="9296512" y="3415455"/>
            <a:ext cx="609600" cy="838200"/>
          </a:xfrm>
          <a:prstGeom prst="rect">
            <a:avLst/>
          </a:prstGeom>
          <a:effectLst>
            <a:outerShdw blurRad="50800" dist="38100" dir="2700000" algn="tl" rotWithShape="0">
              <a:prstClr val="black">
                <a:alpha val="40000"/>
              </a:prstClr>
            </a:outerShdw>
          </a:effectLst>
        </p:spPr>
      </p:pic>
      <p:pic>
        <p:nvPicPr>
          <p:cNvPr id="63" name="Picture 62" descr="A blue book with white border&#10;&#10;AI-generated content may be incorrect.">
            <a:extLst>
              <a:ext uri="{FF2B5EF4-FFF2-40B4-BE49-F238E27FC236}">
                <a16:creationId xmlns:a16="http://schemas.microsoft.com/office/drawing/2014/main" id="{6CF519EE-01C1-B6D8-4017-3E364BB830B1}"/>
              </a:ext>
            </a:extLst>
          </p:cNvPr>
          <p:cNvPicPr>
            <a:picLocks noChangeAspect="1"/>
          </p:cNvPicPr>
          <p:nvPr/>
        </p:nvPicPr>
        <p:blipFill>
          <a:blip r:embed="rId27"/>
          <a:stretch>
            <a:fillRect/>
          </a:stretch>
        </p:blipFill>
        <p:spPr>
          <a:xfrm>
            <a:off x="487338" y="5483512"/>
            <a:ext cx="609600" cy="850392"/>
          </a:xfrm>
          <a:prstGeom prst="rect">
            <a:avLst/>
          </a:prstGeom>
          <a:effectLst>
            <a:outerShdw blurRad="50800" dist="38100" dir="2700000" algn="tl" rotWithShape="0">
              <a:prstClr val="black">
                <a:alpha val="40000"/>
              </a:prstClr>
            </a:outerShdw>
          </a:effectLst>
        </p:spPr>
      </p:pic>
      <p:pic>
        <p:nvPicPr>
          <p:cNvPr id="65" name="Picture 64" descr="A person standing at a podium&#10;&#10;AI-generated content may be incorrect.">
            <a:extLst>
              <a:ext uri="{FF2B5EF4-FFF2-40B4-BE49-F238E27FC236}">
                <a16:creationId xmlns:a16="http://schemas.microsoft.com/office/drawing/2014/main" id="{80A777B1-9020-B880-0FBD-094E4BDCF146}"/>
              </a:ext>
            </a:extLst>
          </p:cNvPr>
          <p:cNvPicPr>
            <a:picLocks noChangeAspect="1"/>
          </p:cNvPicPr>
          <p:nvPr/>
        </p:nvPicPr>
        <p:blipFill>
          <a:blip r:embed="rId28"/>
          <a:stretch>
            <a:fillRect/>
          </a:stretch>
        </p:blipFill>
        <p:spPr>
          <a:xfrm>
            <a:off x="2922479" y="5674002"/>
            <a:ext cx="609601" cy="810770"/>
          </a:xfrm>
          <a:prstGeom prst="rect">
            <a:avLst/>
          </a:prstGeom>
          <a:effectLst>
            <a:outerShdw blurRad="50800" dist="38100" dir="2700000" algn="tl" rotWithShape="0">
              <a:prstClr val="black">
                <a:alpha val="40000"/>
              </a:prstClr>
            </a:outerShdw>
          </a:effectLst>
        </p:spPr>
      </p:pic>
      <p:pic>
        <p:nvPicPr>
          <p:cNvPr id="67" name="Picture 66" descr="A blue book with gold text&#10;&#10;AI-generated content may be incorrect.">
            <a:extLst>
              <a:ext uri="{FF2B5EF4-FFF2-40B4-BE49-F238E27FC236}">
                <a16:creationId xmlns:a16="http://schemas.microsoft.com/office/drawing/2014/main" id="{E826417B-EBD5-ED39-5C9F-D8E274673801}"/>
              </a:ext>
            </a:extLst>
          </p:cNvPr>
          <p:cNvPicPr>
            <a:picLocks noChangeAspect="1"/>
          </p:cNvPicPr>
          <p:nvPr/>
        </p:nvPicPr>
        <p:blipFill>
          <a:blip r:embed="rId29"/>
          <a:stretch>
            <a:fillRect/>
          </a:stretch>
        </p:blipFill>
        <p:spPr>
          <a:xfrm>
            <a:off x="7883461" y="2099728"/>
            <a:ext cx="609600" cy="874776"/>
          </a:xfrm>
          <a:prstGeom prst="rect">
            <a:avLst/>
          </a:prstGeom>
        </p:spPr>
      </p:pic>
      <p:pic>
        <p:nvPicPr>
          <p:cNvPr id="69" name="Picture 68" descr="A red book with gold text&#10;&#10;AI-generated content may be incorrect.">
            <a:extLst>
              <a:ext uri="{FF2B5EF4-FFF2-40B4-BE49-F238E27FC236}">
                <a16:creationId xmlns:a16="http://schemas.microsoft.com/office/drawing/2014/main" id="{A58B9A57-A656-7A20-7BCC-475010379CA6}"/>
              </a:ext>
            </a:extLst>
          </p:cNvPr>
          <p:cNvPicPr>
            <a:picLocks noChangeAspect="1"/>
          </p:cNvPicPr>
          <p:nvPr/>
        </p:nvPicPr>
        <p:blipFill>
          <a:blip r:embed="rId30"/>
          <a:stretch>
            <a:fillRect/>
          </a:stretch>
        </p:blipFill>
        <p:spPr>
          <a:xfrm>
            <a:off x="11129049" y="1941002"/>
            <a:ext cx="609600" cy="954024"/>
          </a:xfrm>
          <a:prstGeom prst="rect">
            <a:avLst/>
          </a:prstGeom>
        </p:spPr>
      </p:pic>
      <p:pic>
        <p:nvPicPr>
          <p:cNvPr id="71" name="Picture 70" descr="A poster with a stone structure&#10;&#10;AI-generated content may be incorrect.">
            <a:extLst>
              <a:ext uri="{FF2B5EF4-FFF2-40B4-BE49-F238E27FC236}">
                <a16:creationId xmlns:a16="http://schemas.microsoft.com/office/drawing/2014/main" id="{C04140C8-4FC1-FBC5-6B2F-055EC675B637}"/>
              </a:ext>
            </a:extLst>
          </p:cNvPr>
          <p:cNvPicPr>
            <a:picLocks noChangeAspect="1"/>
          </p:cNvPicPr>
          <p:nvPr/>
        </p:nvPicPr>
        <p:blipFill>
          <a:blip r:embed="rId31"/>
          <a:stretch>
            <a:fillRect/>
          </a:stretch>
        </p:blipFill>
        <p:spPr>
          <a:xfrm>
            <a:off x="1363613" y="5732439"/>
            <a:ext cx="609600" cy="871728"/>
          </a:xfrm>
          <a:prstGeom prst="rect">
            <a:avLst/>
          </a:prstGeom>
        </p:spPr>
      </p:pic>
      <p:pic>
        <p:nvPicPr>
          <p:cNvPr id="73" name="Picture 72" descr="A blue book with white text&#10;&#10;AI-generated content may be incorrect.">
            <a:extLst>
              <a:ext uri="{FF2B5EF4-FFF2-40B4-BE49-F238E27FC236}">
                <a16:creationId xmlns:a16="http://schemas.microsoft.com/office/drawing/2014/main" id="{529588B1-1514-D481-E472-1001D9143427}"/>
              </a:ext>
            </a:extLst>
          </p:cNvPr>
          <p:cNvPicPr>
            <a:picLocks noChangeAspect="1"/>
          </p:cNvPicPr>
          <p:nvPr/>
        </p:nvPicPr>
        <p:blipFill>
          <a:blip r:embed="rId32"/>
          <a:stretch>
            <a:fillRect/>
          </a:stretch>
        </p:blipFill>
        <p:spPr>
          <a:xfrm>
            <a:off x="9535220" y="4762849"/>
            <a:ext cx="609600" cy="841248"/>
          </a:xfrm>
          <a:prstGeom prst="rect">
            <a:avLst/>
          </a:prstGeom>
          <a:effectLst>
            <a:outerShdw blurRad="50800" dist="38100" dir="2700000" algn="tl" rotWithShape="0">
              <a:prstClr val="black">
                <a:alpha val="40000"/>
              </a:prstClr>
            </a:outerShdw>
          </a:effectLst>
        </p:spPr>
      </p:pic>
      <p:pic>
        <p:nvPicPr>
          <p:cNvPr id="75" name="Picture 74" descr="A blue book with white text&#10;&#10;AI-generated content may be incorrect.">
            <a:extLst>
              <a:ext uri="{FF2B5EF4-FFF2-40B4-BE49-F238E27FC236}">
                <a16:creationId xmlns:a16="http://schemas.microsoft.com/office/drawing/2014/main" id="{75772CA3-C388-8378-115C-65CDE372CD66}"/>
              </a:ext>
            </a:extLst>
          </p:cNvPr>
          <p:cNvPicPr>
            <a:picLocks noChangeAspect="1"/>
          </p:cNvPicPr>
          <p:nvPr/>
        </p:nvPicPr>
        <p:blipFill>
          <a:blip r:embed="rId33"/>
          <a:stretch>
            <a:fillRect/>
          </a:stretch>
        </p:blipFill>
        <p:spPr>
          <a:xfrm>
            <a:off x="4591389" y="5116836"/>
            <a:ext cx="609600" cy="807720"/>
          </a:xfrm>
          <a:prstGeom prst="rect">
            <a:avLst/>
          </a:prstGeom>
          <a:effectLst>
            <a:outerShdw blurRad="50800" dist="38100" dir="2700000" algn="tl" rotWithShape="0">
              <a:prstClr val="black">
                <a:alpha val="40000"/>
              </a:prstClr>
            </a:outerShdw>
          </a:effectLst>
        </p:spPr>
      </p:pic>
      <p:pic>
        <p:nvPicPr>
          <p:cNvPr id="77" name="Picture 76" descr="A red book with white text&#10;&#10;AI-generated content may be incorrect.">
            <a:extLst>
              <a:ext uri="{FF2B5EF4-FFF2-40B4-BE49-F238E27FC236}">
                <a16:creationId xmlns:a16="http://schemas.microsoft.com/office/drawing/2014/main" id="{14C5622E-52E7-0A84-162B-64C8DFFBB56B}"/>
              </a:ext>
            </a:extLst>
          </p:cNvPr>
          <p:cNvPicPr>
            <a:picLocks noChangeAspect="1"/>
          </p:cNvPicPr>
          <p:nvPr/>
        </p:nvPicPr>
        <p:blipFill>
          <a:blip r:embed="rId34"/>
          <a:stretch>
            <a:fillRect/>
          </a:stretch>
        </p:blipFill>
        <p:spPr>
          <a:xfrm>
            <a:off x="2512124" y="2960404"/>
            <a:ext cx="609600" cy="829056"/>
          </a:xfrm>
          <a:prstGeom prst="rect">
            <a:avLst/>
          </a:prstGeom>
          <a:effectLst>
            <a:outerShdw blurRad="50800" dist="38100" dir="2700000" algn="tl" rotWithShape="0">
              <a:prstClr val="black">
                <a:alpha val="40000"/>
              </a:prstClr>
            </a:outerShdw>
          </a:effectLst>
        </p:spPr>
      </p:pic>
      <p:pic>
        <p:nvPicPr>
          <p:cNvPr id="79" name="Picture 78" descr="A person in a suit and tie&#10;&#10;AI-generated content may be incorrect.">
            <a:extLst>
              <a:ext uri="{FF2B5EF4-FFF2-40B4-BE49-F238E27FC236}">
                <a16:creationId xmlns:a16="http://schemas.microsoft.com/office/drawing/2014/main" id="{334061A4-4CEE-1B06-1E78-75F28FEA20D5}"/>
              </a:ext>
            </a:extLst>
          </p:cNvPr>
          <p:cNvPicPr>
            <a:picLocks noChangeAspect="1"/>
          </p:cNvPicPr>
          <p:nvPr/>
        </p:nvPicPr>
        <p:blipFill>
          <a:blip r:embed="rId35"/>
          <a:stretch>
            <a:fillRect/>
          </a:stretch>
        </p:blipFill>
        <p:spPr>
          <a:xfrm>
            <a:off x="2519170" y="1973266"/>
            <a:ext cx="609600" cy="795528"/>
          </a:xfrm>
          <a:prstGeom prst="rect">
            <a:avLst/>
          </a:prstGeom>
        </p:spPr>
      </p:pic>
      <p:pic>
        <p:nvPicPr>
          <p:cNvPr id="81" name="Picture 80" descr="A person in a suit and tie&#10;&#10;AI-generated content may be incorrect.">
            <a:extLst>
              <a:ext uri="{FF2B5EF4-FFF2-40B4-BE49-F238E27FC236}">
                <a16:creationId xmlns:a16="http://schemas.microsoft.com/office/drawing/2014/main" id="{37EA9E04-E8D2-1265-A45D-BC93F0BFB907}"/>
              </a:ext>
            </a:extLst>
          </p:cNvPr>
          <p:cNvPicPr>
            <a:picLocks noChangeAspect="1"/>
          </p:cNvPicPr>
          <p:nvPr/>
        </p:nvPicPr>
        <p:blipFill>
          <a:blip r:embed="rId36"/>
          <a:stretch>
            <a:fillRect/>
          </a:stretch>
        </p:blipFill>
        <p:spPr>
          <a:xfrm>
            <a:off x="5258710" y="3510612"/>
            <a:ext cx="609600" cy="920496"/>
          </a:xfrm>
          <a:prstGeom prst="rect">
            <a:avLst/>
          </a:prstGeom>
          <a:effectLst>
            <a:outerShdw blurRad="50800" dist="38100" dir="2700000" algn="tl" rotWithShape="0">
              <a:prstClr val="black">
                <a:alpha val="40000"/>
              </a:prstClr>
            </a:outerShdw>
          </a:effectLst>
        </p:spPr>
      </p:pic>
      <p:pic>
        <p:nvPicPr>
          <p:cNvPr id="83" name="Picture 82" descr="A person in a suit sitting at a desk&#10;&#10;AI-generated content may be incorrect.">
            <a:extLst>
              <a:ext uri="{FF2B5EF4-FFF2-40B4-BE49-F238E27FC236}">
                <a16:creationId xmlns:a16="http://schemas.microsoft.com/office/drawing/2014/main" id="{BF008C8F-3F57-D64B-D846-85CCBD2684D6}"/>
              </a:ext>
            </a:extLst>
          </p:cNvPr>
          <p:cNvPicPr>
            <a:picLocks noChangeAspect="1"/>
          </p:cNvPicPr>
          <p:nvPr/>
        </p:nvPicPr>
        <p:blipFill>
          <a:blip r:embed="rId37"/>
          <a:stretch>
            <a:fillRect/>
          </a:stretch>
        </p:blipFill>
        <p:spPr>
          <a:xfrm>
            <a:off x="8033092" y="5712282"/>
            <a:ext cx="609600" cy="856488"/>
          </a:xfrm>
          <a:prstGeom prst="rect">
            <a:avLst/>
          </a:prstGeom>
        </p:spPr>
      </p:pic>
      <p:pic>
        <p:nvPicPr>
          <p:cNvPr id="2" name="Graphic 1">
            <a:extLst>
              <a:ext uri="{FF2B5EF4-FFF2-40B4-BE49-F238E27FC236}">
                <a16:creationId xmlns:a16="http://schemas.microsoft.com/office/drawing/2014/main" id="{33200877-9042-B8B3-6994-F2B5C62FAA1C}"/>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127190" y="-274261"/>
            <a:ext cx="2322344" cy="1640347"/>
          </a:xfrm>
          <a:prstGeom prst="rect">
            <a:avLst/>
          </a:prstGeom>
        </p:spPr>
      </p:pic>
      <p:pic>
        <p:nvPicPr>
          <p:cNvPr id="4" name="Graphic 3">
            <a:extLst>
              <a:ext uri="{FF2B5EF4-FFF2-40B4-BE49-F238E27FC236}">
                <a16:creationId xmlns:a16="http://schemas.microsoft.com/office/drawing/2014/main" id="{F3277FB2-7A44-AA90-18FA-E141A45771AC}"/>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18854" y="-152827"/>
            <a:ext cx="940655" cy="1326019"/>
          </a:xfrm>
          <a:prstGeom prst="rect">
            <a:avLst/>
          </a:prstGeom>
          <a:effectLst>
            <a:outerShdw blurRad="50800" dist="38100" dir="2700000" algn="tl" rotWithShape="0">
              <a:prstClr val="black">
                <a:alpha val="40000"/>
              </a:prstClr>
            </a:outerShdw>
          </a:effectLst>
        </p:spPr>
      </p:pic>
      <p:pic>
        <p:nvPicPr>
          <p:cNvPr id="6" name="Picture 5" descr="Logo&#10;&#10;Description automatically generated">
            <a:extLst>
              <a:ext uri="{FF2B5EF4-FFF2-40B4-BE49-F238E27FC236}">
                <a16:creationId xmlns:a16="http://schemas.microsoft.com/office/drawing/2014/main" id="{44996899-75E4-4ED1-E61A-4D89173B0023}"/>
              </a:ext>
            </a:extLst>
          </p:cNvPr>
          <p:cNvPicPr>
            <a:picLocks noChangeAspect="1"/>
          </p:cNvPicPr>
          <p:nvPr/>
        </p:nvPicPr>
        <p:blipFill>
          <a:blip r:embed="rId42"/>
          <a:stretch>
            <a:fillRect/>
          </a:stretch>
        </p:blipFill>
        <p:spPr>
          <a:xfrm>
            <a:off x="10930269" y="116959"/>
            <a:ext cx="932510" cy="857909"/>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0A5D3DF5-9265-90E3-C82E-634D719B6C68}"/>
              </a:ext>
            </a:extLst>
          </p:cNvPr>
          <p:cNvSpPr txBox="1"/>
          <p:nvPr/>
        </p:nvSpPr>
        <p:spPr>
          <a:xfrm>
            <a:off x="0" y="1007952"/>
            <a:ext cx="11542816" cy="984885"/>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КОНФЕРЕНСИЯИ ИЛМИЮ АМАЛИИ ҶУМҲУРИЯВӢ БАХШИДА БА РӮЗИ ПРЕЗИДЕНТ ВА СОЛГАРДИ ИҶЛОСИЯИ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XVI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 ОЛИИ ҶУМҲУРИИ ТОҶИКИСТОН ТАҲТИ УНВОНИ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 ИҶЛОСИЯИ 16-И ШУРОИ ОЛӢ ВА ТАҲКИМИ ПОЯҲОИ ИСТИҚЛОЛИ ДАВЛАТӢ»</a:t>
            </a:r>
          </a:p>
        </p:txBody>
      </p:sp>
    </p:spTree>
    <p:extLst>
      <p:ext uri="{BB962C8B-B14F-4D97-AF65-F5344CB8AC3E}">
        <p14:creationId xmlns:p14="http://schemas.microsoft.com/office/powerpoint/2010/main" val="91565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59DA35-E486-42C8-ADFC-B70DDC9BED3C}"/>
              </a:ext>
            </a:extLst>
          </p:cNvPr>
          <p:cNvSpPr txBox="1"/>
          <p:nvPr/>
        </p:nvSpPr>
        <p:spPr>
          <a:xfrm>
            <a:off x="2089753" y="312568"/>
            <a:ext cx="6774243" cy="276999"/>
          </a:xfrm>
          <a:prstGeom prst="rect">
            <a:avLst/>
          </a:prstGeom>
          <a:noFill/>
        </p:spPr>
        <p:txBody>
          <a:bodyPr wrap="square" rtlCol="0">
            <a:spAutoFit/>
          </a:bodyPr>
          <a:lstStyle/>
          <a:p>
            <a:pPr algn="ctr"/>
            <a:r>
              <a:rPr lang="ru-RU"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КУМИТАИ ЗАБОН ВА ИСТИЛОҲОТИ НАЗДИ ҲУКУМАТИ ҶУМҲУРИИ ТОҶИКИСТОН</a:t>
            </a:r>
            <a:endParaRPr lang="en-US"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0ABBDC4-782B-4589-AB5F-AB41169C9489}"/>
              </a:ext>
            </a:extLst>
          </p:cNvPr>
          <p:cNvSpPr txBox="1"/>
          <p:nvPr/>
        </p:nvSpPr>
        <p:spPr>
          <a:xfrm>
            <a:off x="371817" y="618631"/>
            <a:ext cx="10122195" cy="677108"/>
          </a:xfrm>
          <a:prstGeom prst="rect">
            <a:avLst/>
          </a:prstGeom>
          <a:noFill/>
        </p:spPr>
        <p:txBody>
          <a:bodyPr wrap="square" rtlCol="0">
            <a:spAutoFit/>
          </a:bodyPr>
          <a:lstStyle/>
          <a:p>
            <a:pPr algn="ctr"/>
            <a:r>
              <a:rPr lang="ru-RU" sz="1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КОНФЕРЕНСИЯИ ИЛМИЮ АМАЛИИ ҶУМҲУРИЯВӢ БАХШИДА БА РӮЗИ ПРЕЗИДЕНТ</a:t>
            </a:r>
            <a:br>
              <a:rPr lang="ru-RU" sz="1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 СОЛГАРДИ ИҶЛОСИЯИ </a:t>
            </a:r>
            <a:r>
              <a:rPr lang="en-US" sz="1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XVI </a:t>
            </a:r>
            <a:r>
              <a:rPr lang="ru-RU" sz="1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 ОЛИИ ҶУМҲУРИИ ТОҶИКИСТОН ТАҲТИ УНВОНИ </a:t>
            </a:r>
            <a:br>
              <a:rPr lang="ru-RU" sz="1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 ИҶЛОСИЯИ 16-И ШУРОИ ОЛӢ ВА ТАҲКИМИ ПОЯҲОИ ИСТИҚЛОЛИ ДАВЛАТӢ»</a:t>
            </a:r>
          </a:p>
        </p:txBody>
      </p:sp>
      <p:pic>
        <p:nvPicPr>
          <p:cNvPr id="10" name="Picture 9" descr="Logo&#10;&#10;Description automatically generated">
            <a:extLst>
              <a:ext uri="{FF2B5EF4-FFF2-40B4-BE49-F238E27FC236}">
                <a16:creationId xmlns:a16="http://schemas.microsoft.com/office/drawing/2014/main" id="{5D0F95A5-B526-4759-A675-5083C877CF33}"/>
              </a:ext>
            </a:extLst>
          </p:cNvPr>
          <p:cNvPicPr>
            <a:picLocks noChangeAspect="1"/>
          </p:cNvPicPr>
          <p:nvPr/>
        </p:nvPicPr>
        <p:blipFill>
          <a:blip r:embed="rId3"/>
          <a:stretch>
            <a:fillRect/>
          </a:stretch>
        </p:blipFill>
        <p:spPr>
          <a:xfrm>
            <a:off x="9134084" y="290036"/>
            <a:ext cx="725779" cy="667717"/>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485CF5D5-8C8E-4B9A-A11F-64D46847787E}"/>
              </a:ext>
            </a:extLst>
          </p:cNvPr>
          <p:cNvSpPr txBox="1"/>
          <p:nvPr/>
        </p:nvSpPr>
        <p:spPr>
          <a:xfrm>
            <a:off x="4319450" y="3059668"/>
            <a:ext cx="2807882" cy="369332"/>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ДУШАНБЕ 2025</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3239079-859F-4008-B03B-D3B0F445962C}"/>
              </a:ext>
            </a:extLst>
          </p:cNvPr>
          <p:cNvSpPr txBox="1"/>
          <p:nvPr/>
        </p:nvSpPr>
        <p:spPr>
          <a:xfrm>
            <a:off x="3669050" y="1410251"/>
            <a:ext cx="5827923" cy="1754326"/>
          </a:xfrm>
          <a:prstGeom prst="rect">
            <a:avLst/>
          </a:prstGeom>
          <a:noFill/>
        </p:spPr>
        <p:txBody>
          <a:bodyPr wrap="square" rtlCol="0">
            <a:spAutoFit/>
          </a:bodyPr>
          <a:lstStyle/>
          <a:p>
            <a:pPr algn="just"/>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«Забони ширину шевои тоҷикӣ муҳимтарин унсури ҳастӣ ва бақои умри миллати куҳанбунёди мо мебошад, ки дар даврони истиқлол ва дар марҳалаи бунёди давлатдории миллӣ рисолати миллатсозиву давлатсозии худро бо рангу ҷилои тоза идома бахшида истодааст».</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Эмомалӣ Раҳмон</a:t>
            </a:r>
          </a:p>
        </p:txBody>
      </p:sp>
      <p:sp>
        <p:nvSpPr>
          <p:cNvPr id="17" name="TextBox 16">
            <a:extLst>
              <a:ext uri="{FF2B5EF4-FFF2-40B4-BE49-F238E27FC236}">
                <a16:creationId xmlns:a16="http://schemas.microsoft.com/office/drawing/2014/main" id="{27B16B74-B8BA-4C3F-898D-DA93DA94FEAC}"/>
              </a:ext>
            </a:extLst>
          </p:cNvPr>
          <p:cNvSpPr txBox="1"/>
          <p:nvPr/>
        </p:nvSpPr>
        <p:spPr>
          <a:xfrm>
            <a:off x="10029176" y="595377"/>
            <a:ext cx="2046559" cy="2708434"/>
          </a:xfrm>
          <a:prstGeom prst="rect">
            <a:avLst/>
          </a:prstGeom>
          <a:solidFill>
            <a:srgbClr val="0070C0"/>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ru-RU" sz="8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b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НОЯБР</a:t>
            </a:r>
            <a:endPar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РӮЗИ ПРЕЗИДЕНТИ</a:t>
            </a: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2019-09-08tabrikot.jpg"/>
          <p:cNvPicPr>
            <a:picLocks noChangeAspect="1"/>
          </p:cNvPicPr>
          <p:nvPr/>
        </p:nvPicPr>
        <p:blipFill>
          <a:blip r:embed="rId4"/>
          <a:stretch>
            <a:fillRect/>
          </a:stretch>
        </p:blipFill>
        <p:spPr>
          <a:xfrm>
            <a:off x="210159" y="1394431"/>
            <a:ext cx="2777810" cy="1950994"/>
          </a:xfrm>
          <a:prstGeom prst="rect">
            <a:avLst/>
          </a:prstGeom>
          <a:ln>
            <a:noFill/>
          </a:ln>
          <a:effectLst>
            <a:outerShdw blurRad="292100" dist="139700" dir="2700000" algn="tl" rotWithShape="0">
              <a:srgbClr val="333333">
                <a:alpha val="65000"/>
              </a:srgbClr>
            </a:outerShdw>
          </a:effectLst>
        </p:spPr>
      </p:pic>
      <p:pic>
        <p:nvPicPr>
          <p:cNvPr id="3" name="Graphic 2">
            <a:extLst>
              <a:ext uri="{FF2B5EF4-FFF2-40B4-BE49-F238E27FC236}">
                <a16:creationId xmlns:a16="http://schemas.microsoft.com/office/drawing/2014/main" id="{E161F7F5-16A6-2D0F-387F-3F4CF18180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8159" y="197447"/>
            <a:ext cx="1303168" cy="920469"/>
          </a:xfrm>
          <a:prstGeom prst="rect">
            <a:avLst/>
          </a:prstGeom>
          <a:effectLst>
            <a:outerShdw blurRad="50800" dist="38100" dir="2700000" algn="tl" rotWithShape="0">
              <a:prstClr val="black">
                <a:alpha val="40000"/>
              </a:prstClr>
            </a:outerShdw>
          </a:effectLst>
        </p:spPr>
      </p:pic>
      <p:pic>
        <p:nvPicPr>
          <p:cNvPr id="7" name="Graphic 6">
            <a:extLst>
              <a:ext uri="{FF2B5EF4-FFF2-40B4-BE49-F238E27FC236}">
                <a16:creationId xmlns:a16="http://schemas.microsoft.com/office/drawing/2014/main" id="{1515B7BC-F3A7-3ADC-5781-0FF0F6A087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0159" y="189736"/>
            <a:ext cx="658436" cy="9281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2596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59DA35-E486-42C8-ADFC-B70DDC9BED3C}"/>
              </a:ext>
            </a:extLst>
          </p:cNvPr>
          <p:cNvSpPr txBox="1"/>
          <p:nvPr/>
        </p:nvSpPr>
        <p:spPr>
          <a:xfrm>
            <a:off x="1472610" y="116959"/>
            <a:ext cx="9707525" cy="646331"/>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КУМИТАИ ЗАБОН ВА ИСТИЛОҲОТИ НАЗДИ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ҲУКУМАТИ ҶУМҲУРИИ 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666FD89-3E45-4CD3-BFE9-878E0E9399AE}"/>
              </a:ext>
            </a:extLst>
          </p:cNvPr>
          <p:cNvSpPr txBox="1"/>
          <p:nvPr/>
        </p:nvSpPr>
        <p:spPr>
          <a:xfrm>
            <a:off x="589181" y="1814692"/>
            <a:ext cx="9980314" cy="3139321"/>
          </a:xfrm>
          <a:prstGeom prst="rect">
            <a:avLst/>
          </a:prstGeom>
          <a:noFill/>
        </p:spPr>
        <p:txBody>
          <a:bodyPr wrap="square" rtlCol="0">
            <a:spAutoFit/>
          </a:bodyPr>
          <a:lstStyle/>
          <a:p>
            <a:pPr algn="ctr"/>
            <a:r>
              <a:rPr lang="ru-RU"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ДУРУД</a:t>
            </a: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 ИШТИРОКДОРОНИ КОНФЕРЕНСИЯИ ИЛМИЮ АМАЛИИ ҶУМҲУРИЯВӢ БАХШИДА БА РӮЗИ ПРЕЗИДЕНТ ВА СОЛГАРДИ ИҶЛОСИЯИ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XVI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 ОЛИИ ҶУМҲУРИИ ТОҶИКИСТОН ТАҲТИ УНВОНИ </a:t>
            </a:r>
            <a:b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 ИҶЛОСИЯИ 16-И ШУРОИ ОЛӢ ВА ТАҲКИМИ ПОЯҲОИ ИСТИҚЛОЛИ ДАВЛАТӢ»</a:t>
            </a:r>
          </a:p>
        </p:txBody>
      </p:sp>
      <p:sp>
        <p:nvSpPr>
          <p:cNvPr id="12" name="TextBox 11">
            <a:extLst>
              <a:ext uri="{FF2B5EF4-FFF2-40B4-BE49-F238E27FC236}">
                <a16:creationId xmlns:a16="http://schemas.microsoft.com/office/drawing/2014/main" id="{0846E7F7-0515-4D97-A180-0ABB77227AB3}"/>
              </a:ext>
            </a:extLst>
          </p:cNvPr>
          <p:cNvSpPr txBox="1"/>
          <p:nvPr/>
        </p:nvSpPr>
        <p:spPr>
          <a:xfrm>
            <a:off x="4423145" y="6191236"/>
            <a:ext cx="2807882" cy="369332"/>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ДУШАНБЕ 2025</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7B16B74-B8BA-4C3F-898D-DA93DA94FEAC}"/>
              </a:ext>
            </a:extLst>
          </p:cNvPr>
          <p:cNvSpPr txBox="1"/>
          <p:nvPr/>
        </p:nvSpPr>
        <p:spPr>
          <a:xfrm>
            <a:off x="9948530" y="2854635"/>
            <a:ext cx="2243470" cy="3816429"/>
          </a:xfrm>
          <a:prstGeom prst="rect">
            <a:avLst/>
          </a:prstGeom>
          <a:noFill/>
        </p:spPr>
        <p:txBody>
          <a:bodyPr wrap="square" rtlCol="0">
            <a:spAutoFit/>
          </a:bodyPr>
          <a:lstStyle/>
          <a:p>
            <a:pPr algn="ctr"/>
            <a:r>
              <a:rPr lang="ru-RU" sz="8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b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НОЯБР</a:t>
            </a: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РӮЗИ ПРЕЗИДЕНТИ</a:t>
            </a: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7" name="Picture 16" descr="2019-09-08tabrikot.jpg"/>
          <p:cNvPicPr>
            <a:picLocks noChangeAspect="1"/>
          </p:cNvPicPr>
          <p:nvPr/>
        </p:nvPicPr>
        <p:blipFill>
          <a:blip r:embed="rId2"/>
          <a:stretch>
            <a:fillRect/>
          </a:stretch>
        </p:blipFill>
        <p:spPr>
          <a:xfrm>
            <a:off x="10361948" y="4417619"/>
            <a:ext cx="1448418" cy="1017296"/>
          </a:xfrm>
          <a:prstGeom prst="rect">
            <a:avLst/>
          </a:prstGeom>
          <a:ln>
            <a:noFill/>
          </a:ln>
          <a:effectLst>
            <a:outerShdw blurRad="292100" dist="139700" dir="2700000" algn="tl" rotWithShape="0">
              <a:srgbClr val="333333">
                <a:alpha val="65000"/>
              </a:srgbClr>
            </a:outerShdw>
          </a:effectLst>
        </p:spPr>
      </p:pic>
      <p:pic>
        <p:nvPicPr>
          <p:cNvPr id="2" name="Graphic 1">
            <a:extLst>
              <a:ext uri="{FF2B5EF4-FFF2-40B4-BE49-F238E27FC236}">
                <a16:creationId xmlns:a16="http://schemas.microsoft.com/office/drawing/2014/main" id="{2234E8FE-09C1-5A53-5026-15E57A2E9A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190" y="-274261"/>
            <a:ext cx="2322344" cy="1640347"/>
          </a:xfrm>
          <a:prstGeom prst="rect">
            <a:avLst/>
          </a:prstGeom>
        </p:spPr>
      </p:pic>
      <p:pic>
        <p:nvPicPr>
          <p:cNvPr id="3" name="Graphic 2">
            <a:extLst>
              <a:ext uri="{FF2B5EF4-FFF2-40B4-BE49-F238E27FC236}">
                <a16:creationId xmlns:a16="http://schemas.microsoft.com/office/drawing/2014/main" id="{B8BFEB96-9325-4473-A41C-9D54E8A0CE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854" y="-152827"/>
            <a:ext cx="940655" cy="1326019"/>
          </a:xfrm>
          <a:prstGeom prst="rect">
            <a:avLst/>
          </a:prstGeom>
          <a:effectLst>
            <a:outerShdw blurRad="50800" dist="38100" dir="2700000" algn="tl" rotWithShape="0">
              <a:prstClr val="black">
                <a:alpha val="40000"/>
              </a:prstClr>
            </a:outerShdw>
          </a:effectLst>
        </p:spPr>
      </p:pic>
      <p:pic>
        <p:nvPicPr>
          <p:cNvPr id="4" name="Picture 3" descr="Logo&#10;&#10;Description automatically generated">
            <a:extLst>
              <a:ext uri="{FF2B5EF4-FFF2-40B4-BE49-F238E27FC236}">
                <a16:creationId xmlns:a16="http://schemas.microsoft.com/office/drawing/2014/main" id="{1DFB996F-BFB6-7878-FA69-2F4360D05D1A}"/>
              </a:ext>
            </a:extLst>
          </p:cNvPr>
          <p:cNvPicPr>
            <a:picLocks noChangeAspect="1"/>
          </p:cNvPicPr>
          <p:nvPr/>
        </p:nvPicPr>
        <p:blipFill>
          <a:blip r:embed="rId7"/>
          <a:stretch>
            <a:fillRect/>
          </a:stretch>
        </p:blipFill>
        <p:spPr>
          <a:xfrm>
            <a:off x="10930269" y="116959"/>
            <a:ext cx="932510" cy="8579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1953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59DA35-E486-42C8-ADFC-B70DDC9BED3C}"/>
              </a:ext>
            </a:extLst>
          </p:cNvPr>
          <p:cNvSpPr txBox="1"/>
          <p:nvPr/>
        </p:nvSpPr>
        <p:spPr>
          <a:xfrm>
            <a:off x="1472610" y="116959"/>
            <a:ext cx="9707525" cy="646331"/>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КУМИТАИ ЗАБОН ВА ИСТИЛОҲОТИ НАЗДИ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ҲУКУМАТИ ҶУМҲУРИИ 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846E7F7-0515-4D97-A180-0ABB77227AB3}"/>
              </a:ext>
            </a:extLst>
          </p:cNvPr>
          <p:cNvSpPr txBox="1"/>
          <p:nvPr/>
        </p:nvSpPr>
        <p:spPr>
          <a:xfrm>
            <a:off x="4457650" y="6371709"/>
            <a:ext cx="2807882" cy="369332"/>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ДУШАНБЕ 202</a:t>
            </a:r>
            <a:r>
              <a:rPr lang="tg-Cyrl-TJ"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7B16B74-B8BA-4C3F-898D-DA93DA94FEAC}"/>
              </a:ext>
            </a:extLst>
          </p:cNvPr>
          <p:cNvSpPr txBox="1"/>
          <p:nvPr/>
        </p:nvSpPr>
        <p:spPr>
          <a:xfrm>
            <a:off x="9948530" y="2854635"/>
            <a:ext cx="2243470" cy="3816429"/>
          </a:xfrm>
          <a:prstGeom prst="rect">
            <a:avLst/>
          </a:prstGeom>
          <a:noFill/>
        </p:spPr>
        <p:txBody>
          <a:bodyPr wrap="square" rtlCol="0">
            <a:spAutoFit/>
          </a:bodyPr>
          <a:lstStyle/>
          <a:p>
            <a:pPr algn="ctr"/>
            <a:r>
              <a:rPr lang="ru-RU" sz="8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b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НОЯБР</a:t>
            </a: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РӮЗИ ПРЕЗИДЕНТИ</a:t>
            </a: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6" name="Picture 15" descr="2019-09-08tabrikot.jpg"/>
          <p:cNvPicPr>
            <a:picLocks noChangeAspect="1"/>
          </p:cNvPicPr>
          <p:nvPr/>
        </p:nvPicPr>
        <p:blipFill>
          <a:blip r:embed="rId2"/>
          <a:stretch>
            <a:fillRect/>
          </a:stretch>
        </p:blipFill>
        <p:spPr>
          <a:xfrm>
            <a:off x="10361948" y="4417619"/>
            <a:ext cx="1448418" cy="1017296"/>
          </a:xfrm>
          <a:prstGeom prst="rect">
            <a:avLst/>
          </a:prstGeom>
          <a:ln>
            <a:noFill/>
          </a:ln>
          <a:effectLst>
            <a:outerShdw blurRad="292100" dist="139700" dir="2700000" algn="tl" rotWithShape="0">
              <a:srgbClr val="333333">
                <a:alpha val="65000"/>
              </a:srgbClr>
            </a:outerShdw>
          </a:effectLst>
        </p:spPr>
      </p:pic>
      <p:pic>
        <p:nvPicPr>
          <p:cNvPr id="2" name="Graphic 1">
            <a:extLst>
              <a:ext uri="{FF2B5EF4-FFF2-40B4-BE49-F238E27FC236}">
                <a16:creationId xmlns:a16="http://schemas.microsoft.com/office/drawing/2014/main" id="{3ACA02A1-CCC1-73C1-152C-14B945F1FF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190" y="-274261"/>
            <a:ext cx="2322344" cy="1640347"/>
          </a:xfrm>
          <a:prstGeom prst="rect">
            <a:avLst/>
          </a:prstGeom>
        </p:spPr>
      </p:pic>
      <p:pic>
        <p:nvPicPr>
          <p:cNvPr id="4" name="Graphic 3">
            <a:extLst>
              <a:ext uri="{FF2B5EF4-FFF2-40B4-BE49-F238E27FC236}">
                <a16:creationId xmlns:a16="http://schemas.microsoft.com/office/drawing/2014/main" id="{66875C6B-E243-EF81-2F76-048B4C511C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854" y="-152827"/>
            <a:ext cx="940655" cy="1326019"/>
          </a:xfrm>
          <a:prstGeom prst="rect">
            <a:avLst/>
          </a:prstGeom>
          <a:effectLst>
            <a:outerShdw blurRad="50800" dist="38100" dir="2700000" algn="tl" rotWithShape="0">
              <a:prstClr val="black">
                <a:alpha val="40000"/>
              </a:prstClr>
            </a:outerShdw>
          </a:effectLst>
        </p:spPr>
      </p:pic>
      <p:pic>
        <p:nvPicPr>
          <p:cNvPr id="6" name="Picture 5" descr="Logo&#10;&#10;Description automatically generated">
            <a:extLst>
              <a:ext uri="{FF2B5EF4-FFF2-40B4-BE49-F238E27FC236}">
                <a16:creationId xmlns:a16="http://schemas.microsoft.com/office/drawing/2014/main" id="{07243F3D-2DB7-85C7-52B9-0A5C1271C17B}"/>
              </a:ext>
            </a:extLst>
          </p:cNvPr>
          <p:cNvPicPr>
            <a:picLocks noChangeAspect="1"/>
          </p:cNvPicPr>
          <p:nvPr/>
        </p:nvPicPr>
        <p:blipFill>
          <a:blip r:embed="rId7"/>
          <a:stretch>
            <a:fillRect/>
          </a:stretch>
        </p:blipFill>
        <p:spPr>
          <a:xfrm>
            <a:off x="10930269" y="116959"/>
            <a:ext cx="932510" cy="857909"/>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43DFA548-FE4A-007F-2FD7-323E379BA218}"/>
              </a:ext>
            </a:extLst>
          </p:cNvPr>
          <p:cNvSpPr txBox="1"/>
          <p:nvPr/>
        </p:nvSpPr>
        <p:spPr>
          <a:xfrm>
            <a:off x="0" y="1163220"/>
            <a:ext cx="11542816" cy="984885"/>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КОНФЕРЕНСИЯИ ИЛМИЮ АМАЛИИ ҶУМҲУРИЯВӢ БАХШИДА БА РӮЗИ ПРЕЗИДЕНТ ВА СОЛГАРДИ ИҶЛОСИЯИ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XVI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 ОЛИИ ҶУМҲУРИИ ТОҶИКИСТОН ТАҲТИ УНВОНИ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 ИҶЛОСИЯИ 16-И ШУРОИ ОЛӢ ВА ТАҲКИМИ ПОЯҲОИ ИСТИҚЛОЛИ ДАВЛАТӢ»</a:t>
            </a:r>
          </a:p>
        </p:txBody>
      </p:sp>
      <p:graphicFrame>
        <p:nvGraphicFramePr>
          <p:cNvPr id="8" name="Table 7">
            <a:extLst>
              <a:ext uri="{FF2B5EF4-FFF2-40B4-BE49-F238E27FC236}">
                <a16:creationId xmlns:a16="http://schemas.microsoft.com/office/drawing/2014/main" id="{F12C4B5F-5FC1-C67D-0B1A-94075F311962}"/>
              </a:ext>
            </a:extLst>
          </p:cNvPr>
          <p:cNvGraphicFramePr>
            <a:graphicFrameLocks noGrp="1"/>
          </p:cNvGraphicFramePr>
          <p:nvPr>
            <p:extLst>
              <p:ext uri="{D42A27DB-BD31-4B8C-83A1-F6EECF244321}">
                <p14:modId xmlns:p14="http://schemas.microsoft.com/office/powerpoint/2010/main" val="3767657062"/>
              </p:ext>
            </p:extLst>
          </p:nvPr>
        </p:nvGraphicFramePr>
        <p:xfrm>
          <a:off x="381634" y="2148105"/>
          <a:ext cx="9566895" cy="4146250"/>
        </p:xfrm>
        <a:graphic>
          <a:graphicData uri="http://schemas.openxmlformats.org/drawingml/2006/table">
            <a:tbl>
              <a:tblPr firstRow="1" firstCol="1" bandRow="1">
                <a:tableStyleId>{3B4B98B0-60AC-42C2-AFA5-B58CD77FA1E5}</a:tableStyleId>
              </a:tblPr>
              <a:tblGrid>
                <a:gridCol w="1034060">
                  <a:extLst>
                    <a:ext uri="{9D8B030D-6E8A-4147-A177-3AD203B41FA5}">
                      <a16:colId xmlns:a16="http://schemas.microsoft.com/office/drawing/2014/main" val="1417204047"/>
                    </a:ext>
                  </a:extLst>
                </a:gridCol>
                <a:gridCol w="8357758">
                  <a:extLst>
                    <a:ext uri="{9D8B030D-6E8A-4147-A177-3AD203B41FA5}">
                      <a16:colId xmlns:a16="http://schemas.microsoft.com/office/drawing/2014/main" val="2644570241"/>
                    </a:ext>
                  </a:extLst>
                </a:gridCol>
                <a:gridCol w="175077">
                  <a:extLst>
                    <a:ext uri="{9D8B030D-6E8A-4147-A177-3AD203B41FA5}">
                      <a16:colId xmlns:a16="http://schemas.microsoft.com/office/drawing/2014/main" val="3779458665"/>
                    </a:ext>
                  </a:extLst>
                </a:gridCol>
              </a:tblGrid>
              <a:tr h="285699">
                <a:tc>
                  <a:txBody>
                    <a:bodyPr/>
                    <a:lstStyle/>
                    <a:p>
                      <a:pPr marL="0" marR="0" algn="ctr">
                        <a:lnSpc>
                          <a:spcPct val="115000"/>
                        </a:lnSpc>
                        <a:spcBef>
                          <a:spcPts val="0"/>
                        </a:spcBef>
                        <a:spcAft>
                          <a:spcPts val="0"/>
                        </a:spcAft>
                        <a:tabLst>
                          <a:tab pos="4770755" algn="l"/>
                        </a:tabLst>
                      </a:pPr>
                      <a:r>
                        <a:rPr lang="tg-Cyrl-TJ"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Вақти</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tabLst>
                          <a:tab pos="4770755" algn="l"/>
                        </a:tabLst>
                      </a:pPr>
                      <a:r>
                        <a:rPr lang="tg-Cyrl-TJ"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сухан гуфтан</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tc>
                <a:tc gridSpan="2">
                  <a:txBody>
                    <a:bodyPr/>
                    <a:lstStyle/>
                    <a:p>
                      <a:pPr marL="0" marR="21590" algn="ctr">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Насабу ном, вазифа, унвон, </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21590" algn="ctr">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номи маъруза</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nchor="ctr"/>
                </a:tc>
                <a:tc hMerge="1">
                  <a:txBody>
                    <a:bodyPr/>
                    <a:lstStyle/>
                    <a:p>
                      <a:endParaRPr lang="en-US"/>
                    </a:p>
                  </a:txBody>
                  <a:tcPr/>
                </a:tc>
                <a:extLst>
                  <a:ext uri="{0D108BD9-81ED-4DB2-BD59-A6C34878D82A}">
                    <a16:rowId xmlns:a16="http://schemas.microsoft.com/office/drawing/2014/main" val="2155514057"/>
                  </a:ext>
                </a:extLst>
              </a:tr>
              <a:tr h="257983">
                <a:tc>
                  <a:txBody>
                    <a:bodyPr/>
                    <a:lstStyle/>
                    <a:p>
                      <a:pPr marL="0" marR="0" indent="90170" algn="ctr">
                        <a:lnSpc>
                          <a:spcPct val="115000"/>
                        </a:lnSpc>
                        <a:spcBef>
                          <a:spcPts val="0"/>
                        </a:spcBef>
                        <a:spcAft>
                          <a:spcPts val="0"/>
                        </a:spcAft>
                        <a:tabLst>
                          <a:tab pos="4770755" algn="l"/>
                        </a:tabLst>
                      </a:pPr>
                      <a:r>
                        <a:rPr lang="tg-Cyrl-TJ"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indent="90170" algn="ctr">
                        <a:lnSpc>
                          <a:spcPct val="115000"/>
                        </a:lnSpc>
                        <a:spcBef>
                          <a:spcPts val="0"/>
                        </a:spcBef>
                        <a:spcAft>
                          <a:spcPts val="0"/>
                        </a:spcAft>
                        <a:tabLst>
                          <a:tab pos="4770755" algn="l"/>
                        </a:tabLst>
                      </a:pPr>
                      <a:r>
                        <a:rPr lang="tg-Cyrl-TJ"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a:t>
                      </a:r>
                      <a:r>
                        <a:rPr lang="tg-Cyrl-TJ" sz="800" baseline="30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00</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tc>
                <a:tc gridSpan="2">
                  <a:txBody>
                    <a:bodyPr/>
                    <a:lstStyle/>
                    <a:p>
                      <a:pPr marL="0" marR="21590" algn="just">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Суханронии Ёрдамчии Президенти Ҷумҳурии Тоҷикистон оид ба масъалаҳои рушди иҷтимоӣ ва робита бо ҷомеа Раҳмонзода Абдулло</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nchor="ctr"/>
                </a:tc>
                <a:tc hMerge="1">
                  <a:txBody>
                    <a:bodyPr/>
                    <a:lstStyle/>
                    <a:p>
                      <a:endParaRPr lang="en-US"/>
                    </a:p>
                  </a:txBody>
                  <a:tcPr/>
                </a:tc>
                <a:extLst>
                  <a:ext uri="{0D108BD9-81ED-4DB2-BD59-A6C34878D82A}">
                    <a16:rowId xmlns:a16="http://schemas.microsoft.com/office/drawing/2014/main" val="2616534667"/>
                  </a:ext>
                </a:extLst>
              </a:tr>
              <a:tr h="392361">
                <a:tc>
                  <a:txBody>
                    <a:bodyPr/>
                    <a:lstStyle/>
                    <a:p>
                      <a:pPr marL="0" marR="0" indent="90170" algn="ctr">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indent="90170" algn="ctr">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indent="90170" algn="ctr">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a:t>
                      </a:r>
                      <a:r>
                        <a:rPr lang="tg-Cyrl-TJ" sz="800" baseline="300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tc>
                <a:tc gridSpan="2">
                  <a:txBody>
                    <a:bodyPr/>
                    <a:lstStyle/>
                    <a:p>
                      <a:pPr marL="0" marR="0" algn="just">
                        <a:lnSpc>
                          <a:spcPct val="115000"/>
                        </a:lnSpc>
                        <a:spcBef>
                          <a:spcPts val="0"/>
                        </a:spcBef>
                        <a:spcAft>
                          <a:spcPts val="0"/>
                        </a:spcAf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Сухани ифтитоҳии раиси Кумитаи забон ва истилоҳоти назди Ҳукумати Ҷумҳурии Тоҷикистон, узви вобастаи АМИТ, доктори илми филология, профессор Сахидод Раҳматуллозода </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nchor="ctr"/>
                </a:tc>
                <a:tc hMerge="1">
                  <a:txBody>
                    <a:bodyPr/>
                    <a:lstStyle/>
                    <a:p>
                      <a:endParaRPr lang="en-US"/>
                    </a:p>
                  </a:txBody>
                  <a:tcPr/>
                </a:tc>
                <a:extLst>
                  <a:ext uri="{0D108BD9-81ED-4DB2-BD59-A6C34878D82A}">
                    <a16:rowId xmlns:a16="http://schemas.microsoft.com/office/drawing/2014/main" val="2010615403"/>
                  </a:ext>
                </a:extLst>
              </a:tr>
              <a:tr h="285581">
                <a:tc>
                  <a:txBody>
                    <a:bodyPr/>
                    <a:lstStyle/>
                    <a:p>
                      <a:pPr marL="0" marR="0" indent="90170" algn="ctr">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indent="90170" algn="ctr">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a:t>
                      </a:r>
                      <a:r>
                        <a:rPr lang="tg-Cyrl-TJ" sz="800" baseline="300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tc>
                <a:tc gridSpan="2">
                  <a:txBody>
                    <a:bodyPr/>
                    <a:lstStyle/>
                    <a:p>
                      <a:pPr marL="0" marR="0" algn="just">
                        <a:lnSpc>
                          <a:spcPct val="115000"/>
                        </a:lnSpc>
                        <a:spcBef>
                          <a:spcPts val="0"/>
                        </a:spcBef>
                        <a:spcAft>
                          <a:spcPts val="0"/>
                        </a:spcAf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Суханронии сарходими илмии Маркази омӯзишии “Мактаби давлатдории Эмомалӣ Раҳмон” Академияи идоракунии давлатии назди Президенти Ҷумҳурии Тоҷикистон, доктори илми филология, профессор, Гавҳар Шарофзода </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nchor="ctr"/>
                </a:tc>
                <a:tc hMerge="1">
                  <a:txBody>
                    <a:bodyPr/>
                    <a:lstStyle/>
                    <a:p>
                      <a:endParaRPr lang="en-US"/>
                    </a:p>
                  </a:txBody>
                  <a:tcPr/>
                </a:tc>
                <a:extLst>
                  <a:ext uri="{0D108BD9-81ED-4DB2-BD59-A6C34878D82A}">
                    <a16:rowId xmlns:a16="http://schemas.microsoft.com/office/drawing/2014/main" val="804503094"/>
                  </a:ext>
                </a:extLst>
              </a:tr>
              <a:tr h="392361">
                <a:tc>
                  <a:txBody>
                    <a:bodyPr/>
                    <a:lstStyle/>
                    <a:p>
                      <a:pPr marL="0" marR="0" indent="90170" algn="ctr">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indent="90170" algn="ctr">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a:t>
                      </a:r>
                      <a:r>
                        <a:rPr lang="tg-Cyrl-TJ" sz="800" baseline="300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indent="90170" algn="ctr">
                        <a:lnSpc>
                          <a:spcPct val="115000"/>
                        </a:lnSpc>
                        <a:spcBef>
                          <a:spcPts val="0"/>
                        </a:spcBef>
                        <a:spcAft>
                          <a:spcPts val="0"/>
                        </a:spcAf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tc>
                <a:tc gridSpan="2">
                  <a:txBody>
                    <a:bodyPr/>
                    <a:lstStyle/>
                    <a:p>
                      <a:pPr marL="0" marR="21590" algn="just">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Суханронии директори Пажуҳишгоҳи идоракунии давлатӣ ва хизмати давлатии Академияи идоракунии давлатии назди Президенти Ҷумҳурии Тоҷикистон, доктори илми таърих, профессор,  Ализода Баҳриддин</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nchor="ctr"/>
                </a:tc>
                <a:tc hMerge="1">
                  <a:txBody>
                    <a:bodyPr/>
                    <a:lstStyle/>
                    <a:p>
                      <a:endParaRPr lang="en-US"/>
                    </a:p>
                  </a:txBody>
                  <a:tcPr/>
                </a:tc>
                <a:extLst>
                  <a:ext uri="{0D108BD9-81ED-4DB2-BD59-A6C34878D82A}">
                    <a16:rowId xmlns:a16="http://schemas.microsoft.com/office/drawing/2014/main" val="3953694869"/>
                  </a:ext>
                </a:extLst>
              </a:tr>
              <a:tr h="290779">
                <a:tc>
                  <a:txBody>
                    <a:bodyPr/>
                    <a:lstStyle/>
                    <a:p>
                      <a:pPr marL="0" marR="0" algn="ctr">
                        <a:lnSpc>
                          <a:spcPct val="115000"/>
                        </a:lnSpc>
                        <a:spcBef>
                          <a:spcPts val="0"/>
                        </a:spcBef>
                        <a:spcAft>
                          <a:spcPts val="0"/>
                        </a:spcAf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a:t>
                      </a:r>
                      <a:r>
                        <a:rPr lang="tg-Cyrl-TJ" sz="800" baseline="300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40</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tc>
                <a:tc gridSpan="2">
                  <a:txBody>
                    <a:bodyPr/>
                    <a:lstStyle/>
                    <a:p>
                      <a:pPr marL="0" marR="21590" algn="just">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Суханронии муовини сардори Раёсати ҳуқуқи Маҷлиси намояндагони Маҷлиси Олии Ҷумҳурии Тоҷикистон, номзади илмҳои ҳуқуқ, Мансурӣ Шодмон </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nchor="ctr"/>
                </a:tc>
                <a:tc hMerge="1">
                  <a:txBody>
                    <a:bodyPr/>
                    <a:lstStyle/>
                    <a:p>
                      <a:endParaRPr lang="en-US"/>
                    </a:p>
                  </a:txBody>
                  <a:tcPr/>
                </a:tc>
                <a:extLst>
                  <a:ext uri="{0D108BD9-81ED-4DB2-BD59-A6C34878D82A}">
                    <a16:rowId xmlns:a16="http://schemas.microsoft.com/office/drawing/2014/main" val="3992525978"/>
                  </a:ext>
                </a:extLst>
              </a:tr>
              <a:tr h="392361">
                <a:tc>
                  <a:txBody>
                    <a:bodyPr/>
                    <a:lstStyle/>
                    <a:p>
                      <a:pPr marL="0" marR="0" indent="90170" algn="ctr">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indent="90170" algn="ctr">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a:t>
                      </a:r>
                      <a:r>
                        <a:rPr lang="tg-Cyrl-TJ" sz="800" baseline="300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50</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indent="90170" algn="ctr">
                        <a:lnSpc>
                          <a:spcPct val="115000"/>
                        </a:lnSpc>
                        <a:spcBef>
                          <a:spcPts val="0"/>
                        </a:spcBef>
                        <a:spcAft>
                          <a:spcPts val="0"/>
                        </a:spcAf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tc>
                <a:tc gridSpan="2">
                  <a:txBody>
                    <a:bodyPr/>
                    <a:lstStyle/>
                    <a:p>
                      <a:pPr marL="0" marR="21590" algn="just">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Суханронии муовини раиси Кумитаи забон ва истилоҳоти назди Ҳукумати Ҷумҳурии Тоҷикистон, доктори илми филологӣ, профессор, Баротзода Файзиддин</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nchor="ctr"/>
                </a:tc>
                <a:tc hMerge="1">
                  <a:txBody>
                    <a:bodyPr/>
                    <a:lstStyle/>
                    <a:p>
                      <a:endParaRPr lang="en-US"/>
                    </a:p>
                  </a:txBody>
                  <a:tcPr/>
                </a:tc>
                <a:extLst>
                  <a:ext uri="{0D108BD9-81ED-4DB2-BD59-A6C34878D82A}">
                    <a16:rowId xmlns:a16="http://schemas.microsoft.com/office/drawing/2014/main" val="1520483812"/>
                  </a:ext>
                </a:extLst>
              </a:tr>
              <a:tr h="392361">
                <a:tc>
                  <a:txBody>
                    <a:bodyPr/>
                    <a:lstStyle/>
                    <a:p>
                      <a:pPr marL="0" marR="0" indent="90170" algn="ctr">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indent="90170" algn="ctr">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a:t>
                      </a:r>
                      <a:r>
                        <a:rPr lang="tg-Cyrl-TJ" sz="800" baseline="300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00</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indent="90170" algn="ctr">
                        <a:lnSpc>
                          <a:spcPct val="115000"/>
                        </a:lnSpc>
                        <a:spcBef>
                          <a:spcPts val="0"/>
                        </a:spcBef>
                        <a:spcAft>
                          <a:spcPts val="0"/>
                        </a:spcAf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tc>
                <a:tc gridSpan="2">
                  <a:txBody>
                    <a:bodyPr/>
                    <a:lstStyle/>
                    <a:p>
                      <a:pPr marL="21590" marR="0" algn="just">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Суханронии директори Муассисаи давлатии “Маркази миллии тарҷума”-и назди Кумитаи забон ва истилоҳоти назди Ҳукумати Ҷумҳурии Тоҷикистон, доктори илми филологӣ, профессор, Дӯстзода Ҳамрохон</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nchor="ctr"/>
                </a:tc>
                <a:tc hMerge="1">
                  <a:txBody>
                    <a:bodyPr/>
                    <a:lstStyle/>
                    <a:p>
                      <a:endParaRPr lang="en-US"/>
                    </a:p>
                  </a:txBody>
                  <a:tcPr/>
                </a:tc>
                <a:extLst>
                  <a:ext uri="{0D108BD9-81ED-4DB2-BD59-A6C34878D82A}">
                    <a16:rowId xmlns:a16="http://schemas.microsoft.com/office/drawing/2014/main" val="579639781"/>
                  </a:ext>
                </a:extLst>
              </a:tr>
              <a:tr h="392361">
                <a:tc>
                  <a:txBody>
                    <a:bodyPr/>
                    <a:lstStyle/>
                    <a:p>
                      <a:pPr marL="0" marR="0" indent="90170" algn="ctr">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indent="90170" algn="ctr">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a:t>
                      </a:r>
                      <a:r>
                        <a:rPr lang="tg-Cyrl-TJ" sz="800" baseline="300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indent="90170" algn="ctr">
                        <a:lnSpc>
                          <a:spcPct val="115000"/>
                        </a:lnSpc>
                        <a:spcBef>
                          <a:spcPts val="0"/>
                        </a:spcBef>
                        <a:spcAft>
                          <a:spcPts val="0"/>
                        </a:spcAf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tc>
                <a:tc gridSpan="2">
                  <a:txBody>
                    <a:bodyPr/>
                    <a:lstStyle/>
                    <a:p>
                      <a:pPr marL="21590" marR="0" algn="just">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Суханронии муовини директори Муассисаи давлатии “Маркази миллии тарҷума”-и назди Кумитаи забон ва истилоҳоти назди Ҳукумати Ҷумҳурии Тоҷикистон, номзади илмҳои филологӣ, Буриева Шаҳноза</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nchor="ctr"/>
                </a:tc>
                <a:tc hMerge="1">
                  <a:txBody>
                    <a:bodyPr/>
                    <a:lstStyle/>
                    <a:p>
                      <a:endParaRPr lang="en-US"/>
                    </a:p>
                  </a:txBody>
                  <a:tcPr/>
                </a:tc>
                <a:extLst>
                  <a:ext uri="{0D108BD9-81ED-4DB2-BD59-A6C34878D82A}">
                    <a16:rowId xmlns:a16="http://schemas.microsoft.com/office/drawing/2014/main" val="290838300"/>
                  </a:ext>
                </a:extLst>
              </a:tr>
              <a:tr h="268457">
                <a:tc>
                  <a:txBody>
                    <a:bodyPr/>
                    <a:lstStyle/>
                    <a:p>
                      <a:pPr marL="0" marR="0" indent="90170" algn="ctr">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indent="90170" algn="ctr">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a:t>
                      </a:r>
                      <a:r>
                        <a:rPr lang="tg-Cyrl-TJ" sz="800" baseline="300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tc>
                <a:tc gridSpan="2">
                  <a:txBody>
                    <a:bodyPr/>
                    <a:lstStyle/>
                    <a:p>
                      <a:pPr marL="21590" marR="0" algn="just">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Суханронии устоди Донишгоҳи славянии Тоҷикистону Россия, номзади илмҳои филологӣ, Зулфониён Раҳим</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nchor="ctr"/>
                </a:tc>
                <a:tc hMerge="1">
                  <a:txBody>
                    <a:bodyPr/>
                    <a:lstStyle/>
                    <a:p>
                      <a:endParaRPr lang="en-US"/>
                    </a:p>
                  </a:txBody>
                  <a:tcPr/>
                </a:tc>
                <a:extLst>
                  <a:ext uri="{0D108BD9-81ED-4DB2-BD59-A6C34878D82A}">
                    <a16:rowId xmlns:a16="http://schemas.microsoft.com/office/drawing/2014/main" val="1326503555"/>
                  </a:ext>
                </a:extLst>
              </a:tr>
              <a:tr h="268457">
                <a:tc>
                  <a:txBody>
                    <a:bodyPr/>
                    <a:lstStyle/>
                    <a:p>
                      <a:pPr marL="0" marR="0" indent="90170" algn="ctr">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indent="90170" algn="ctr">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a:t>
                      </a:r>
                      <a:r>
                        <a:rPr lang="tg-Cyrl-TJ" sz="800" baseline="300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tc>
                <a:tc gridSpan="2">
                  <a:txBody>
                    <a:bodyPr/>
                    <a:lstStyle/>
                    <a:p>
                      <a:pPr marL="21590" marR="0" algn="just">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Суханронии мудири бахши экспертизаи забоншиносии Кумитаи забон ва истилоҳоти назди Ҳукумати Ҷумҳурии Тоҷикистон  Давлатшоева Мавҷигул</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nchor="ctr"/>
                </a:tc>
                <a:tc hMerge="1">
                  <a:txBody>
                    <a:bodyPr/>
                    <a:lstStyle/>
                    <a:p>
                      <a:endParaRPr lang="en-US"/>
                    </a:p>
                  </a:txBody>
                  <a:tcPr/>
                </a:tc>
                <a:extLst>
                  <a:ext uri="{0D108BD9-81ED-4DB2-BD59-A6C34878D82A}">
                    <a16:rowId xmlns:a16="http://schemas.microsoft.com/office/drawing/2014/main" val="2835658773"/>
                  </a:ext>
                </a:extLst>
              </a:tr>
              <a:tr h="300766">
                <a:tc>
                  <a:txBody>
                    <a:bodyPr/>
                    <a:lstStyle/>
                    <a:p>
                      <a:pPr marL="0" marR="0" algn="ctr">
                        <a:lnSpc>
                          <a:spcPct val="115000"/>
                        </a:lnSpc>
                        <a:spcBef>
                          <a:spcPts val="0"/>
                        </a:spcBef>
                        <a:spcAft>
                          <a:spcPts val="0"/>
                        </a:spcAf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a:t>
                      </a:r>
                      <a:r>
                        <a:rPr lang="tg-Cyrl-TJ" sz="800" baseline="300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40</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tc>
                <a:tc gridSpan="2">
                  <a:txBody>
                    <a:bodyPr/>
                    <a:lstStyle/>
                    <a:p>
                      <a:pPr marL="21590" marR="0" algn="just">
                        <a:lnSpc>
                          <a:spcPct val="115000"/>
                        </a:lnSpc>
                        <a:spcBef>
                          <a:spcPts val="0"/>
                        </a:spcBef>
                        <a:spcAft>
                          <a:spcPts val="0"/>
                        </a:spcAft>
                        <a:tabLst>
                          <a:tab pos="477075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Тамошои филми мустанади Пешвои миллат, Президенти Ҷумҳурии Тоҷикистон муҳтарам Эмомалӣ Раҳмон</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nchor="ctr"/>
                </a:tc>
                <a:tc hMerge="1">
                  <a:txBody>
                    <a:bodyPr/>
                    <a:lstStyle/>
                    <a:p>
                      <a:endParaRPr lang="en-US"/>
                    </a:p>
                  </a:txBody>
                  <a:tcPr/>
                </a:tc>
                <a:extLst>
                  <a:ext uri="{0D108BD9-81ED-4DB2-BD59-A6C34878D82A}">
                    <a16:rowId xmlns:a16="http://schemas.microsoft.com/office/drawing/2014/main" val="3613308488"/>
                  </a:ext>
                </a:extLst>
              </a:tr>
              <a:tr h="123606">
                <a:tc>
                  <a:txBody>
                    <a:bodyPr/>
                    <a:lstStyle/>
                    <a:p>
                      <a:pPr marL="21590" marR="0" algn="ctr">
                        <a:lnSpc>
                          <a:spcPct val="115000"/>
                        </a:lnSpc>
                        <a:spcBef>
                          <a:spcPts val="0"/>
                        </a:spcBef>
                        <a:spcAft>
                          <a:spcPts val="0"/>
                        </a:spcAft>
                        <a:tabLst>
                          <a:tab pos="466725" algn="l"/>
                        </a:tabLs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r>
                        <a:rPr lang="tg-Cyrl-TJ" sz="800" baseline="300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40</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tc>
                <a:tc>
                  <a:txBody>
                    <a:bodyPr/>
                    <a:lstStyle/>
                    <a:p>
                      <a:pPr marL="0" marR="0" algn="just">
                        <a:lnSpc>
                          <a:spcPct val="115000"/>
                        </a:lnSpc>
                        <a:spcBef>
                          <a:spcPts val="0"/>
                        </a:spcBef>
                        <a:spcAft>
                          <a:spcPts val="0"/>
                        </a:spcAft>
                      </a:pPr>
                      <a:r>
                        <a:rPr lang="tg-Cyrl-TJ" sz="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Музокираҳо ва ҷамъбаст.</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098" marR="33098" marT="0" marB="0"/>
                </a:tc>
                <a:tc>
                  <a:txBody>
                    <a:bodyPr/>
                    <a:lstStyle/>
                    <a:p>
                      <a:pPr marL="0" marR="0">
                        <a:lnSpc>
                          <a:spcPct val="115000"/>
                        </a:lnSpc>
                        <a:spcBef>
                          <a:spcPts val="0"/>
                        </a:spcBef>
                        <a:spcAft>
                          <a:spcPts val="1000"/>
                        </a:spcAft>
                      </a:pPr>
                      <a:r>
                        <a:rPr lang="en-US" sz="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16843213"/>
                  </a:ext>
                </a:extLst>
              </a:tr>
            </a:tbl>
          </a:graphicData>
        </a:graphic>
      </p:graphicFrame>
      <p:sp>
        <p:nvSpPr>
          <p:cNvPr id="10" name="TextBox 9">
            <a:extLst>
              <a:ext uri="{FF2B5EF4-FFF2-40B4-BE49-F238E27FC236}">
                <a16:creationId xmlns:a16="http://schemas.microsoft.com/office/drawing/2014/main" id="{530D9449-621D-036F-1237-A533D32BA397}"/>
              </a:ext>
            </a:extLst>
          </p:cNvPr>
          <p:cNvSpPr txBox="1"/>
          <p:nvPr/>
        </p:nvSpPr>
        <p:spPr>
          <a:xfrm>
            <a:off x="1582947" y="2105215"/>
            <a:ext cx="2359324" cy="364139"/>
          </a:xfrm>
          <a:prstGeom prst="rect">
            <a:avLst/>
          </a:prstGeom>
          <a:noFill/>
        </p:spPr>
        <p:txBody>
          <a:bodyPr wrap="square">
            <a:spAutoFit/>
          </a:bodyPr>
          <a:lstStyle/>
          <a:p>
            <a:pPr marL="0" marR="0" indent="-540385">
              <a:lnSpc>
                <a:spcPct val="115000"/>
              </a:lnSpc>
              <a:spcBef>
                <a:spcPts val="0"/>
              </a:spcBef>
              <a:spcAft>
                <a:spcPts val="0"/>
              </a:spcAft>
              <a:tabLst>
                <a:tab pos="4770755" algn="l"/>
              </a:tabLst>
            </a:pPr>
            <a:r>
              <a:rPr lang="tg-Cyrl-TJ" sz="800" b="1" dirty="0">
                <a:effectLst/>
                <a:latin typeface="Times New Roman" panose="02020603050405020304" pitchFamily="18" charset="0"/>
                <a:ea typeface="Times New Roman" panose="02020603050405020304" pitchFamily="18" charset="0"/>
                <a:cs typeface="Times New Roman" panose="02020603050405020304" pitchFamily="18" charset="0"/>
              </a:rPr>
              <a:t>Раиси бахш: </a:t>
            </a:r>
            <a:r>
              <a:rPr lang="tg-Cyrl-TJ" sz="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Раҳматуллозода</a:t>
            </a:r>
            <a:r>
              <a:rPr lang="tg-Cyrl-TJ" sz="800" b="1" dirty="0">
                <a:effectLst/>
                <a:latin typeface="Times New Roman" panose="02020603050405020304" pitchFamily="18" charset="0"/>
                <a:ea typeface="Times New Roman" panose="02020603050405020304" pitchFamily="18" charset="0"/>
                <a:cs typeface="Times New Roman" panose="02020603050405020304" pitchFamily="18" charset="0"/>
              </a:rPr>
              <a:t> Сахидод</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540385">
              <a:lnSpc>
                <a:spcPct val="115000"/>
              </a:lnSpc>
              <a:spcBef>
                <a:spcPts val="0"/>
              </a:spcBef>
              <a:spcAft>
                <a:spcPts val="0"/>
              </a:spcAft>
              <a:tabLst>
                <a:tab pos="4770755" algn="l"/>
              </a:tabLst>
            </a:pPr>
            <a:r>
              <a:rPr lang="tg-Cyrl-TJ" sz="800" b="1" dirty="0">
                <a:effectLst/>
                <a:latin typeface="Times New Roman" panose="02020603050405020304" pitchFamily="18" charset="0"/>
                <a:ea typeface="Times New Roman" panose="02020603050405020304" pitchFamily="18" charset="0"/>
                <a:cs typeface="Times New Roman" panose="02020603050405020304" pitchFamily="18" charset="0"/>
              </a:rPr>
              <a:t>Котиби бахш: Давлатшоева Мавҷигул</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08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59DA35-E486-42C8-ADFC-B70DDC9BED3C}"/>
              </a:ext>
            </a:extLst>
          </p:cNvPr>
          <p:cNvSpPr txBox="1"/>
          <p:nvPr/>
        </p:nvSpPr>
        <p:spPr>
          <a:xfrm>
            <a:off x="1472610" y="116959"/>
            <a:ext cx="9707525" cy="646331"/>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КУМИТАИ ЗАБОН ВА ИСТИЛОҲОТИ НАЗДИ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ҲУКУМАТИ ҶУМҲУРИИ 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BF7B58-5F6D-42D9-A5C3-F734479BB056}"/>
              </a:ext>
            </a:extLst>
          </p:cNvPr>
          <p:cNvSpPr txBox="1"/>
          <p:nvPr/>
        </p:nvSpPr>
        <p:spPr>
          <a:xfrm>
            <a:off x="1322166" y="3146041"/>
            <a:ext cx="8931348" cy="646331"/>
          </a:xfrm>
          <a:prstGeom prst="rect">
            <a:avLst/>
          </a:prstGeom>
          <a:noFill/>
        </p:spPr>
        <p:txBody>
          <a:bodyPr wrap="square" rtlCol="0">
            <a:spAutoFit/>
          </a:bodyPr>
          <a:lstStyle/>
          <a:p>
            <a:pPr algn="ctr"/>
            <a:r>
              <a:rPr lang="ru-RU" sz="3600" b="1" dirty="0">
                <a:effectLst>
                  <a:outerShdw blurRad="38100" dist="38100" dir="2700000" algn="tl">
                    <a:srgbClr val="000000">
                      <a:alpha val="43137"/>
                    </a:srgbClr>
                  </a:outerShdw>
                </a:effectLst>
                <a:latin typeface="Times New Roman" pitchFamily="18" charset="0"/>
                <a:cs typeface="Times New Roman" pitchFamily="18" charset="0"/>
              </a:rPr>
              <a:t>ҶАМЪБАСТ ВА МУЗОКИРАҲО</a:t>
            </a:r>
            <a:endParaRPr lang="tg-Cyrl-TJ" sz="3600" dirty="0">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86CEE3AC-8EE5-4CCF-BECE-0375E7A3440E}"/>
              </a:ext>
            </a:extLst>
          </p:cNvPr>
          <p:cNvSpPr txBox="1"/>
          <p:nvPr/>
        </p:nvSpPr>
        <p:spPr>
          <a:xfrm>
            <a:off x="4423145" y="6191236"/>
            <a:ext cx="2807882" cy="369332"/>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ДУШАНБЕ 2025</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7B16B74-B8BA-4C3F-898D-DA93DA94FEAC}"/>
              </a:ext>
            </a:extLst>
          </p:cNvPr>
          <p:cNvSpPr txBox="1"/>
          <p:nvPr/>
        </p:nvSpPr>
        <p:spPr>
          <a:xfrm>
            <a:off x="9948530" y="2854635"/>
            <a:ext cx="2243470" cy="3816429"/>
          </a:xfrm>
          <a:prstGeom prst="rect">
            <a:avLst/>
          </a:prstGeom>
          <a:noFill/>
        </p:spPr>
        <p:txBody>
          <a:bodyPr wrap="square" rtlCol="0">
            <a:spAutoFit/>
          </a:bodyPr>
          <a:lstStyle/>
          <a:p>
            <a:pPr algn="ctr"/>
            <a:r>
              <a:rPr lang="ru-RU" sz="8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b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НОЯБР</a:t>
            </a: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РӮЗИ ПРЕЗИДЕНТИ</a:t>
            </a: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6" name="Picture 15" descr="2019-09-08tabrikot.jpg"/>
          <p:cNvPicPr>
            <a:picLocks noChangeAspect="1"/>
          </p:cNvPicPr>
          <p:nvPr/>
        </p:nvPicPr>
        <p:blipFill>
          <a:blip r:embed="rId2"/>
          <a:stretch>
            <a:fillRect/>
          </a:stretch>
        </p:blipFill>
        <p:spPr>
          <a:xfrm>
            <a:off x="10361948" y="4417619"/>
            <a:ext cx="1448418" cy="1017296"/>
          </a:xfrm>
          <a:prstGeom prst="rect">
            <a:avLst/>
          </a:prstGeom>
          <a:ln>
            <a:noFill/>
          </a:ln>
          <a:effectLst>
            <a:outerShdw blurRad="292100" dist="139700" dir="2700000" algn="tl" rotWithShape="0">
              <a:srgbClr val="333333">
                <a:alpha val="65000"/>
              </a:srgbClr>
            </a:outerShdw>
          </a:effectLst>
        </p:spPr>
      </p:pic>
      <p:pic>
        <p:nvPicPr>
          <p:cNvPr id="4" name="Graphic 3">
            <a:extLst>
              <a:ext uri="{FF2B5EF4-FFF2-40B4-BE49-F238E27FC236}">
                <a16:creationId xmlns:a16="http://schemas.microsoft.com/office/drawing/2014/main" id="{888A395A-5A4F-62E9-6F7E-60088CB193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190" y="-274261"/>
            <a:ext cx="2322344" cy="1640347"/>
          </a:xfrm>
          <a:prstGeom prst="rect">
            <a:avLst/>
          </a:prstGeom>
        </p:spPr>
      </p:pic>
      <p:pic>
        <p:nvPicPr>
          <p:cNvPr id="6" name="Graphic 5">
            <a:extLst>
              <a:ext uri="{FF2B5EF4-FFF2-40B4-BE49-F238E27FC236}">
                <a16:creationId xmlns:a16="http://schemas.microsoft.com/office/drawing/2014/main" id="{D82A9EC7-A5A4-BB1B-ACE7-5D8F52CD35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854" y="-152827"/>
            <a:ext cx="940655" cy="1326019"/>
          </a:xfrm>
          <a:prstGeom prst="rect">
            <a:avLst/>
          </a:prstGeom>
          <a:effectLst>
            <a:outerShdw blurRad="50800" dist="38100" dir="2700000" algn="tl" rotWithShape="0">
              <a:prstClr val="black">
                <a:alpha val="40000"/>
              </a:prstClr>
            </a:outerShdw>
          </a:effectLst>
        </p:spPr>
      </p:pic>
      <p:pic>
        <p:nvPicPr>
          <p:cNvPr id="7" name="Picture 6" descr="Logo&#10;&#10;Description automatically generated">
            <a:extLst>
              <a:ext uri="{FF2B5EF4-FFF2-40B4-BE49-F238E27FC236}">
                <a16:creationId xmlns:a16="http://schemas.microsoft.com/office/drawing/2014/main" id="{8C4244F9-DE22-2F11-A8B3-55FCECB87DDC}"/>
              </a:ext>
            </a:extLst>
          </p:cNvPr>
          <p:cNvPicPr>
            <a:picLocks noChangeAspect="1"/>
          </p:cNvPicPr>
          <p:nvPr/>
        </p:nvPicPr>
        <p:blipFill>
          <a:blip r:embed="rId7"/>
          <a:stretch>
            <a:fillRect/>
          </a:stretch>
        </p:blipFill>
        <p:spPr>
          <a:xfrm>
            <a:off x="10930269" y="116959"/>
            <a:ext cx="932510" cy="857909"/>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8F8FDBDE-ACC5-AF71-E6B8-DB0FC2700E39}"/>
              </a:ext>
            </a:extLst>
          </p:cNvPr>
          <p:cNvSpPr txBox="1"/>
          <p:nvPr/>
        </p:nvSpPr>
        <p:spPr>
          <a:xfrm>
            <a:off x="0" y="1163220"/>
            <a:ext cx="11542816" cy="984885"/>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КОНФЕРЕНСИЯИ ИЛМИЮ АМАЛИИ ҶУМҲУРИЯВӢ БАХШИДА БА РӮЗИ ПРЕЗИДЕНТ ВА СОЛГАРДИ ИҶЛОСИЯИ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XVI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 ОЛИИ ҶУМҲУРИИ ТОҶИКИСТОН ТАҲТИ УНВОНИ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 ИҶЛОСИЯИ 16-И ШУРОИ ОЛӢ ВА ТАҲКИМИ ПОЯҲОИ ИСТИҚЛОЛИ ДАВЛАТӢ»</a:t>
            </a:r>
          </a:p>
        </p:txBody>
      </p:sp>
    </p:spTree>
    <p:extLst>
      <p:ext uri="{BB962C8B-B14F-4D97-AF65-F5344CB8AC3E}">
        <p14:creationId xmlns:p14="http://schemas.microsoft.com/office/powerpoint/2010/main" val="38600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59DA35-E486-42C8-ADFC-B70DDC9BED3C}"/>
              </a:ext>
            </a:extLst>
          </p:cNvPr>
          <p:cNvSpPr txBox="1"/>
          <p:nvPr/>
        </p:nvSpPr>
        <p:spPr>
          <a:xfrm>
            <a:off x="1472610" y="116959"/>
            <a:ext cx="9707525" cy="646331"/>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КУМИТАИ ЗАБОН ВА ИСТИЛОҲОТИ НАЗДИ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ҲУКУМАТИ ҶУМҲУРИИ 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846E7F7-0515-4D97-A180-0ABB77227AB3}"/>
              </a:ext>
            </a:extLst>
          </p:cNvPr>
          <p:cNvSpPr txBox="1"/>
          <p:nvPr/>
        </p:nvSpPr>
        <p:spPr>
          <a:xfrm>
            <a:off x="4423145" y="6191236"/>
            <a:ext cx="2807882" cy="369332"/>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ДУШАНБЕ 202</a:t>
            </a:r>
            <a:r>
              <a:rPr lang="tg-Cyrl-TJ"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7B16B74-B8BA-4C3F-898D-DA93DA94FEAC}"/>
              </a:ext>
            </a:extLst>
          </p:cNvPr>
          <p:cNvSpPr txBox="1"/>
          <p:nvPr/>
        </p:nvSpPr>
        <p:spPr>
          <a:xfrm>
            <a:off x="9948530" y="2854635"/>
            <a:ext cx="2243470" cy="3816429"/>
          </a:xfrm>
          <a:prstGeom prst="rect">
            <a:avLst/>
          </a:prstGeom>
          <a:noFill/>
        </p:spPr>
        <p:txBody>
          <a:bodyPr wrap="square" rtlCol="0">
            <a:spAutoFit/>
          </a:bodyPr>
          <a:lstStyle/>
          <a:p>
            <a:pPr algn="ctr"/>
            <a:r>
              <a:rPr lang="ru-RU" sz="8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b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НОЯБР</a:t>
            </a: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РӮЗИ ПРЕЗИДЕНТИ</a:t>
            </a: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6" name="Picture 15" descr="2019-09-08tabrikot.jpg"/>
          <p:cNvPicPr>
            <a:picLocks noChangeAspect="1"/>
          </p:cNvPicPr>
          <p:nvPr/>
        </p:nvPicPr>
        <p:blipFill>
          <a:blip r:embed="rId2"/>
          <a:stretch>
            <a:fillRect/>
          </a:stretch>
        </p:blipFill>
        <p:spPr>
          <a:xfrm>
            <a:off x="10361948" y="4417619"/>
            <a:ext cx="1448418" cy="101729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DE9EBE6E-C4E8-180E-5F20-F90F03149A42}"/>
              </a:ext>
            </a:extLst>
          </p:cNvPr>
          <p:cNvSpPr txBox="1"/>
          <p:nvPr/>
        </p:nvSpPr>
        <p:spPr>
          <a:xfrm>
            <a:off x="55678" y="2105914"/>
            <a:ext cx="9892852" cy="3477875"/>
          </a:xfrm>
          <a:prstGeom prst="rect">
            <a:avLst/>
          </a:prstGeom>
          <a:noFill/>
        </p:spPr>
        <p:txBody>
          <a:bodyPr wrap="square" rtlCol="0">
            <a:spAutoFit/>
          </a:bodyPr>
          <a:lstStyle/>
          <a:p>
            <a:pPr algn="ctr"/>
            <a:r>
              <a:rPr lang="ru-RU"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РӮЗИ ПРЕЗИДЕНТИ ҶУМҲУРИИ ТОҶИКИСТОН — ҶАШНЕСТ ДАР ТОҶИКИСТОН, КИ ҲАМАСОЛА 16 НОЯБР ТАҶЛИЛ МЕШАВАД</a:t>
            </a:r>
          </a:p>
          <a:p>
            <a:pPr algn="ctr"/>
            <a:endPar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таърихи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16 ноябри соли 1994 Эмомалӣ Раҳмон бори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нахуст</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ҳамчун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назди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халқу</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Ватан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савганд</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ёд</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кард. 16 ноябри соли 1992 дар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шаҳри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бостонии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Хуҷанд</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Иҷлосияи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16-уми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Олии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шароити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барои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миллати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ниҳоят</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ҳассосу</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мушкил</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сарнавиштсоз</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доир</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гардида</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он Эмомалӣ Раҳмон аз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ҷониби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вакилон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ҳайси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раиси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Олии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интихоб</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гардид</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яке аз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корҳои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аввалине</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ки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баҳри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таҳкими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пояҳои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соҳибистиқлол</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анҷом</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додани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он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зарур</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шуморида</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шуд</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ворид</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намудани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тағйиру</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илова</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Конститутсияи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кишвар</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буд</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ки дар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ҷараёни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он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иҷлосия</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қабул</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карда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шуд</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Соли 1994 бо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қабули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аввалин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Конститутсияи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соҳибистиқлол</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тариқи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раъйдиҳии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умумихалқӣ</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муқаррар</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гардидани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шакли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идораи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Эмомалӣ Раҳмон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интихоб</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карда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шуд</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endPar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Graphic 1">
            <a:extLst>
              <a:ext uri="{FF2B5EF4-FFF2-40B4-BE49-F238E27FC236}">
                <a16:creationId xmlns:a16="http://schemas.microsoft.com/office/drawing/2014/main" id="{3ACA02A1-CCC1-73C1-152C-14B945F1FF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190" y="-274261"/>
            <a:ext cx="2322344" cy="1640347"/>
          </a:xfrm>
          <a:prstGeom prst="rect">
            <a:avLst/>
          </a:prstGeom>
        </p:spPr>
      </p:pic>
      <p:pic>
        <p:nvPicPr>
          <p:cNvPr id="4" name="Graphic 3">
            <a:extLst>
              <a:ext uri="{FF2B5EF4-FFF2-40B4-BE49-F238E27FC236}">
                <a16:creationId xmlns:a16="http://schemas.microsoft.com/office/drawing/2014/main" id="{66875C6B-E243-EF81-2F76-048B4C511C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854" y="-152827"/>
            <a:ext cx="940655" cy="1326019"/>
          </a:xfrm>
          <a:prstGeom prst="rect">
            <a:avLst/>
          </a:prstGeom>
          <a:effectLst>
            <a:outerShdw blurRad="50800" dist="38100" dir="2700000" algn="tl" rotWithShape="0">
              <a:prstClr val="black">
                <a:alpha val="40000"/>
              </a:prstClr>
            </a:outerShdw>
          </a:effectLst>
        </p:spPr>
      </p:pic>
      <p:pic>
        <p:nvPicPr>
          <p:cNvPr id="6" name="Picture 5" descr="Logo&#10;&#10;Description automatically generated">
            <a:extLst>
              <a:ext uri="{FF2B5EF4-FFF2-40B4-BE49-F238E27FC236}">
                <a16:creationId xmlns:a16="http://schemas.microsoft.com/office/drawing/2014/main" id="{07243F3D-2DB7-85C7-52B9-0A5C1271C17B}"/>
              </a:ext>
            </a:extLst>
          </p:cNvPr>
          <p:cNvPicPr>
            <a:picLocks noChangeAspect="1"/>
          </p:cNvPicPr>
          <p:nvPr/>
        </p:nvPicPr>
        <p:blipFill>
          <a:blip r:embed="rId7"/>
          <a:stretch>
            <a:fillRect/>
          </a:stretch>
        </p:blipFill>
        <p:spPr>
          <a:xfrm>
            <a:off x="10930269" y="116959"/>
            <a:ext cx="932510" cy="857909"/>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BE74E9C3-9EC1-E3C9-9736-921E4C57AF18}"/>
              </a:ext>
            </a:extLst>
          </p:cNvPr>
          <p:cNvSpPr txBox="1"/>
          <p:nvPr/>
        </p:nvSpPr>
        <p:spPr>
          <a:xfrm>
            <a:off x="0" y="1163220"/>
            <a:ext cx="11542816" cy="984885"/>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КОНФЕРЕНСИЯИ ИЛМИЮ АМАЛИИ ҶУМҲУРИЯВӢ БАХШИДА БА РӮЗИ ПРЕЗИДЕНТ ВА СОЛГАРДИ ИҶЛОСИЯИ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XVI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 ОЛИИ ҶУМҲУРИИ ТОҶИКИСТОН ТАҲТИ УНВОНИ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 ИҶЛОСИЯИ 16-И ШУРОИ ОЛӢ ВА ТАҲКИМИ ПОЯҲОИ ИСТИҚЛОЛИ ДАВЛАТӢ»</a:t>
            </a:r>
          </a:p>
        </p:txBody>
      </p:sp>
    </p:spTree>
    <p:extLst>
      <p:ext uri="{BB962C8B-B14F-4D97-AF65-F5344CB8AC3E}">
        <p14:creationId xmlns:p14="http://schemas.microsoft.com/office/powerpoint/2010/main" val="1897206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59DA35-E486-42C8-ADFC-B70DDC9BED3C}"/>
              </a:ext>
            </a:extLst>
          </p:cNvPr>
          <p:cNvSpPr txBox="1"/>
          <p:nvPr/>
        </p:nvSpPr>
        <p:spPr>
          <a:xfrm>
            <a:off x="1472610" y="116959"/>
            <a:ext cx="9707525" cy="646331"/>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КУМИТАИ ЗАБОН ВА ИСТИЛОҲОТИ НАЗДИ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ҲУКУМАТИ ҶУМҲУРИИ 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846E7F7-0515-4D97-A180-0ABB77227AB3}"/>
              </a:ext>
            </a:extLst>
          </p:cNvPr>
          <p:cNvSpPr txBox="1"/>
          <p:nvPr/>
        </p:nvSpPr>
        <p:spPr>
          <a:xfrm>
            <a:off x="4423145" y="6191236"/>
            <a:ext cx="2807882" cy="369332"/>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ДУШАНБЕ 202</a:t>
            </a:r>
            <a:r>
              <a:rPr lang="tg-Cyrl-TJ"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7B16B74-B8BA-4C3F-898D-DA93DA94FEAC}"/>
              </a:ext>
            </a:extLst>
          </p:cNvPr>
          <p:cNvSpPr txBox="1"/>
          <p:nvPr/>
        </p:nvSpPr>
        <p:spPr>
          <a:xfrm>
            <a:off x="9948530" y="2854635"/>
            <a:ext cx="2243470" cy="3816429"/>
          </a:xfrm>
          <a:prstGeom prst="rect">
            <a:avLst/>
          </a:prstGeom>
          <a:noFill/>
        </p:spPr>
        <p:txBody>
          <a:bodyPr wrap="square" rtlCol="0">
            <a:spAutoFit/>
          </a:bodyPr>
          <a:lstStyle/>
          <a:p>
            <a:pPr algn="ctr"/>
            <a:r>
              <a:rPr lang="ru-RU" sz="8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b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НОЯБР</a:t>
            </a: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РӮЗИ ПРЕЗИДЕНТИ</a:t>
            </a: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6" name="Picture 15" descr="2019-09-08tabrikot.jpg"/>
          <p:cNvPicPr>
            <a:picLocks noChangeAspect="1"/>
          </p:cNvPicPr>
          <p:nvPr/>
        </p:nvPicPr>
        <p:blipFill>
          <a:blip r:embed="rId2"/>
          <a:stretch>
            <a:fillRect/>
          </a:stretch>
        </p:blipFill>
        <p:spPr>
          <a:xfrm>
            <a:off x="10361948" y="4417619"/>
            <a:ext cx="1448418" cy="101729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DE9EBE6E-C4E8-180E-5F20-F90F03149A42}"/>
              </a:ext>
            </a:extLst>
          </p:cNvPr>
          <p:cNvSpPr txBox="1"/>
          <p:nvPr/>
        </p:nvSpPr>
        <p:spPr>
          <a:xfrm>
            <a:off x="55678" y="2105914"/>
            <a:ext cx="9892852" cy="2000548"/>
          </a:xfrm>
          <a:prstGeom prst="rect">
            <a:avLst/>
          </a:prstGeom>
          <a:noFill/>
        </p:spPr>
        <p:txBody>
          <a:bodyPr wrap="square" rtlCol="0">
            <a:spAutoFit/>
          </a:bodyPr>
          <a:lstStyle/>
          <a:p>
            <a:pPr algn="ctr"/>
            <a:r>
              <a:rPr lang="ru-RU"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ИЛОВА БА ҚОНУНИ ҶУМҲУРИИ ТОҶИКИСТОН</a:t>
            </a:r>
          </a:p>
          <a:p>
            <a:pPr algn="ctr"/>
            <a:endParaRPr lang="ru-RU"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15 апрели соли 2016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вакилони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Маҷлиси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намояндагони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Маҷлиси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Олии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пешниҳоди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Ҳукумати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Тоҷикистонро</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мавриди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ворид</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намудани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илова</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Қонуни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бораи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рӯзҳои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ид»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баррасӣ</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қабул</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карданд</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ки дар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асоси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он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ҳар</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сол</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16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ноябр</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кишвар</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ҳамчун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Рӯзи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бидуни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истироҳат</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таҷлил</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карда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мешавад</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endPar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Graphic 1">
            <a:extLst>
              <a:ext uri="{FF2B5EF4-FFF2-40B4-BE49-F238E27FC236}">
                <a16:creationId xmlns:a16="http://schemas.microsoft.com/office/drawing/2014/main" id="{3ACA02A1-CCC1-73C1-152C-14B945F1FF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190" y="-274261"/>
            <a:ext cx="2322344" cy="1640347"/>
          </a:xfrm>
          <a:prstGeom prst="rect">
            <a:avLst/>
          </a:prstGeom>
        </p:spPr>
      </p:pic>
      <p:pic>
        <p:nvPicPr>
          <p:cNvPr id="4" name="Graphic 3">
            <a:extLst>
              <a:ext uri="{FF2B5EF4-FFF2-40B4-BE49-F238E27FC236}">
                <a16:creationId xmlns:a16="http://schemas.microsoft.com/office/drawing/2014/main" id="{66875C6B-E243-EF81-2F76-048B4C511C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854" y="-152827"/>
            <a:ext cx="940655" cy="1326019"/>
          </a:xfrm>
          <a:prstGeom prst="rect">
            <a:avLst/>
          </a:prstGeom>
          <a:effectLst>
            <a:outerShdw blurRad="50800" dist="38100" dir="2700000" algn="tl" rotWithShape="0">
              <a:prstClr val="black">
                <a:alpha val="40000"/>
              </a:prstClr>
            </a:outerShdw>
          </a:effectLst>
        </p:spPr>
      </p:pic>
      <p:pic>
        <p:nvPicPr>
          <p:cNvPr id="6" name="Picture 5" descr="Logo&#10;&#10;Description automatically generated">
            <a:extLst>
              <a:ext uri="{FF2B5EF4-FFF2-40B4-BE49-F238E27FC236}">
                <a16:creationId xmlns:a16="http://schemas.microsoft.com/office/drawing/2014/main" id="{07243F3D-2DB7-85C7-52B9-0A5C1271C17B}"/>
              </a:ext>
            </a:extLst>
          </p:cNvPr>
          <p:cNvPicPr>
            <a:picLocks noChangeAspect="1"/>
          </p:cNvPicPr>
          <p:nvPr/>
        </p:nvPicPr>
        <p:blipFill>
          <a:blip r:embed="rId7"/>
          <a:stretch>
            <a:fillRect/>
          </a:stretch>
        </p:blipFill>
        <p:spPr>
          <a:xfrm>
            <a:off x="10930269" y="116959"/>
            <a:ext cx="932510" cy="857909"/>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CDEDFA44-C247-7F19-F9A5-EBBE1E593F21}"/>
              </a:ext>
            </a:extLst>
          </p:cNvPr>
          <p:cNvSpPr txBox="1"/>
          <p:nvPr/>
        </p:nvSpPr>
        <p:spPr>
          <a:xfrm>
            <a:off x="0" y="1163220"/>
            <a:ext cx="11542816" cy="984885"/>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КОНФЕРЕНСИЯИ ИЛМИЮ АМАЛИИ ҶУМҲУРИЯВӢ БАХШИДА БА РӮЗИ ПРЕЗИДЕНТ ВА СОЛГАРДИ ИҶЛОСИЯИ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XVI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 ОЛИИ ҶУМҲУРИИ ТОҶИКИСТОН ТАҲТИ УНВОНИ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 ИҶЛОСИЯИ 16-И ШУРОИ ОЛӢ ВА ТАҲКИМИ ПОЯҲОИ ИСТИҚЛОЛИ ДАВЛАТӢ»</a:t>
            </a:r>
          </a:p>
        </p:txBody>
      </p:sp>
    </p:spTree>
    <p:extLst>
      <p:ext uri="{BB962C8B-B14F-4D97-AF65-F5344CB8AC3E}">
        <p14:creationId xmlns:p14="http://schemas.microsoft.com/office/powerpoint/2010/main" val="1323540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59DA35-E486-42C8-ADFC-B70DDC9BED3C}"/>
              </a:ext>
            </a:extLst>
          </p:cNvPr>
          <p:cNvSpPr txBox="1"/>
          <p:nvPr/>
        </p:nvSpPr>
        <p:spPr>
          <a:xfrm>
            <a:off x="1472610" y="116959"/>
            <a:ext cx="9707525" cy="646331"/>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КУМИТАИ ЗАБОН ВА ИСТИЛОҲОТИ НАЗДИ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ҲУКУМАТИ ҶУМҲУРИИ 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846E7F7-0515-4D97-A180-0ABB77227AB3}"/>
              </a:ext>
            </a:extLst>
          </p:cNvPr>
          <p:cNvSpPr txBox="1"/>
          <p:nvPr/>
        </p:nvSpPr>
        <p:spPr>
          <a:xfrm>
            <a:off x="4423145" y="6191236"/>
            <a:ext cx="2807882" cy="369332"/>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ДУШАНБЕ 202</a:t>
            </a:r>
            <a:r>
              <a:rPr lang="tg-Cyrl-TJ"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7B16B74-B8BA-4C3F-898D-DA93DA94FEAC}"/>
              </a:ext>
            </a:extLst>
          </p:cNvPr>
          <p:cNvSpPr txBox="1"/>
          <p:nvPr/>
        </p:nvSpPr>
        <p:spPr>
          <a:xfrm>
            <a:off x="9948530" y="2854635"/>
            <a:ext cx="2243470" cy="3816429"/>
          </a:xfrm>
          <a:prstGeom prst="rect">
            <a:avLst/>
          </a:prstGeom>
          <a:noFill/>
        </p:spPr>
        <p:txBody>
          <a:bodyPr wrap="square" rtlCol="0">
            <a:spAutoFit/>
          </a:bodyPr>
          <a:lstStyle/>
          <a:p>
            <a:pPr algn="ctr"/>
            <a:r>
              <a:rPr lang="ru-RU" sz="8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b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НОЯБР</a:t>
            </a: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РӮЗИ ПРЕЗИДЕНТИ</a:t>
            </a: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6" name="Picture 15" descr="2019-09-08tabrikot.jpg"/>
          <p:cNvPicPr>
            <a:picLocks noChangeAspect="1"/>
          </p:cNvPicPr>
          <p:nvPr/>
        </p:nvPicPr>
        <p:blipFill>
          <a:blip r:embed="rId2"/>
          <a:stretch>
            <a:fillRect/>
          </a:stretch>
        </p:blipFill>
        <p:spPr>
          <a:xfrm>
            <a:off x="10361948" y="4417619"/>
            <a:ext cx="1448418" cy="101729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DE9EBE6E-C4E8-180E-5F20-F90F03149A42}"/>
              </a:ext>
            </a:extLst>
          </p:cNvPr>
          <p:cNvSpPr txBox="1"/>
          <p:nvPr/>
        </p:nvSpPr>
        <p:spPr>
          <a:xfrm>
            <a:off x="55678" y="2105914"/>
            <a:ext cx="9892852" cy="3600986"/>
          </a:xfrm>
          <a:prstGeom prst="rect">
            <a:avLst/>
          </a:prstGeom>
          <a:noFill/>
        </p:spPr>
        <p:txBody>
          <a:bodyPr wrap="square" rtlCol="0">
            <a:spAutoFit/>
          </a:bodyPr>
          <a:lstStyle/>
          <a:p>
            <a:pPr algn="ctr"/>
            <a:r>
              <a:rPr lang="ru-RU"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 ОЛИИ ҶУМҲУРИИ ТОҶИКИСТОН</a:t>
            </a:r>
          </a:p>
          <a:p>
            <a:endPar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Олии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мақомоти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олии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қонунгузорӣ</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намояндагии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ҳокимияти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аз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лаҳзаи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даст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овардани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истиқлол 9 сентябри соли 1991 то 26 феврали соли 1995 — то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Интихоботи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парлумонии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соли 1995 ва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таъсиси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парлумони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нави миллӣ —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Маҷлиси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Олии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парлумони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якпалатагӣ</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(пас аз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раъйпурсии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конститутсионии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соли 1999 —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дупалатагӣ</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мебошад.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Олии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ибтидо</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якпалатагӣ</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буд. Он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ҳамчун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порлумоне</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маъруф</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аст</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ки 9 сентябри соли 1991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истиқлоли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Тоҷикистонро</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эълон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кард. Дар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таърих</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ҳамчун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як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ниҳоди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муҳимми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давлатӣ</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давраи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аввал</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шадидтарин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давраи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ҷанги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шаҳрвандӣ</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низ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маъруф</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аст</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замони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эълони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истиқлоли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9 сентябри соли 1991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раиси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Олии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Қадриддин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Аслонов</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буд. Аз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лаҳзаи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даст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овардани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истиқлол ва то 20 ноябри соли 1992,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раиси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Олии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воқеан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шахси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сеюм</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кишвар</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ҳисоб</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мерафт</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(пас аз президент ва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ноиби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президент). Дар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натиҷаи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баҳсҳои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шадид</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рӯёрӯйӣ</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 ноябри соли 1992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бинобар</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ихтилофи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сиёсӣ</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сар</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задани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ҷанги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шаҳрвандӣ</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мансабҳои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Президент ва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Ноиби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бекор</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карда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шуданд</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2" name="Graphic 1">
            <a:extLst>
              <a:ext uri="{FF2B5EF4-FFF2-40B4-BE49-F238E27FC236}">
                <a16:creationId xmlns:a16="http://schemas.microsoft.com/office/drawing/2014/main" id="{3ACA02A1-CCC1-73C1-152C-14B945F1FF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190" y="-274261"/>
            <a:ext cx="2322344" cy="1640347"/>
          </a:xfrm>
          <a:prstGeom prst="rect">
            <a:avLst/>
          </a:prstGeom>
        </p:spPr>
      </p:pic>
      <p:pic>
        <p:nvPicPr>
          <p:cNvPr id="4" name="Graphic 3">
            <a:extLst>
              <a:ext uri="{FF2B5EF4-FFF2-40B4-BE49-F238E27FC236}">
                <a16:creationId xmlns:a16="http://schemas.microsoft.com/office/drawing/2014/main" id="{66875C6B-E243-EF81-2F76-048B4C511C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854" y="-152827"/>
            <a:ext cx="940655" cy="1326019"/>
          </a:xfrm>
          <a:prstGeom prst="rect">
            <a:avLst/>
          </a:prstGeom>
          <a:effectLst>
            <a:outerShdw blurRad="50800" dist="38100" dir="2700000" algn="tl" rotWithShape="0">
              <a:prstClr val="black">
                <a:alpha val="40000"/>
              </a:prstClr>
            </a:outerShdw>
          </a:effectLst>
        </p:spPr>
      </p:pic>
      <p:pic>
        <p:nvPicPr>
          <p:cNvPr id="6" name="Picture 5" descr="Logo&#10;&#10;Description automatically generated">
            <a:extLst>
              <a:ext uri="{FF2B5EF4-FFF2-40B4-BE49-F238E27FC236}">
                <a16:creationId xmlns:a16="http://schemas.microsoft.com/office/drawing/2014/main" id="{07243F3D-2DB7-85C7-52B9-0A5C1271C17B}"/>
              </a:ext>
            </a:extLst>
          </p:cNvPr>
          <p:cNvPicPr>
            <a:picLocks noChangeAspect="1"/>
          </p:cNvPicPr>
          <p:nvPr/>
        </p:nvPicPr>
        <p:blipFill>
          <a:blip r:embed="rId7"/>
          <a:stretch>
            <a:fillRect/>
          </a:stretch>
        </p:blipFill>
        <p:spPr>
          <a:xfrm>
            <a:off x="10930269" y="116959"/>
            <a:ext cx="932510" cy="857909"/>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D3904633-C4A6-FBA0-CF63-B0A49A5F7F42}"/>
              </a:ext>
            </a:extLst>
          </p:cNvPr>
          <p:cNvSpPr txBox="1"/>
          <p:nvPr/>
        </p:nvSpPr>
        <p:spPr>
          <a:xfrm>
            <a:off x="0" y="1163220"/>
            <a:ext cx="11542816" cy="984885"/>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КОНФЕРЕНСИЯИ ИЛМИЮ АМАЛИИ ҶУМҲУРИЯВӢ БАХШИДА БА РӮЗИ ПРЕЗИДЕНТ ВА СОЛГАРДИ ИҶЛОСИЯИ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XVI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 ОЛИИ ҶУМҲУРИИ ТОҶИКИСТОН ТАҲТИ УНВОНИ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 ИҶЛОСИЯИ 16-И ШУРОИ ОЛӢ ВА ТАҲКИМИ ПОЯҲОИ ИСТИҚЛОЛИ ДАВЛАТӢ»</a:t>
            </a:r>
          </a:p>
        </p:txBody>
      </p:sp>
    </p:spTree>
    <p:extLst>
      <p:ext uri="{BB962C8B-B14F-4D97-AF65-F5344CB8AC3E}">
        <p14:creationId xmlns:p14="http://schemas.microsoft.com/office/powerpoint/2010/main" val="2090017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59DA35-E486-42C8-ADFC-B70DDC9BED3C}"/>
              </a:ext>
            </a:extLst>
          </p:cNvPr>
          <p:cNvSpPr txBox="1"/>
          <p:nvPr/>
        </p:nvSpPr>
        <p:spPr>
          <a:xfrm>
            <a:off x="1472610" y="116959"/>
            <a:ext cx="9707525" cy="646331"/>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КУМИТАИ ЗАБОН ВА ИСТИЛОҲОТИ НАЗДИ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ҲУКУМАТИ ҶУМҲУРИИ 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846E7F7-0515-4D97-A180-0ABB77227AB3}"/>
              </a:ext>
            </a:extLst>
          </p:cNvPr>
          <p:cNvSpPr txBox="1"/>
          <p:nvPr/>
        </p:nvSpPr>
        <p:spPr>
          <a:xfrm>
            <a:off x="4423145" y="6191236"/>
            <a:ext cx="2807882" cy="369332"/>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ДУШАНБЕ 202</a:t>
            </a:r>
            <a:r>
              <a:rPr lang="tg-Cyrl-TJ"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7B16B74-B8BA-4C3F-898D-DA93DA94FEAC}"/>
              </a:ext>
            </a:extLst>
          </p:cNvPr>
          <p:cNvSpPr txBox="1"/>
          <p:nvPr/>
        </p:nvSpPr>
        <p:spPr>
          <a:xfrm>
            <a:off x="9948530" y="2854635"/>
            <a:ext cx="2243470" cy="3816429"/>
          </a:xfrm>
          <a:prstGeom prst="rect">
            <a:avLst/>
          </a:prstGeom>
          <a:noFill/>
        </p:spPr>
        <p:txBody>
          <a:bodyPr wrap="square" rtlCol="0">
            <a:spAutoFit/>
          </a:bodyPr>
          <a:lstStyle/>
          <a:p>
            <a:pPr algn="ctr"/>
            <a:r>
              <a:rPr lang="ru-RU" sz="8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b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НОЯБР</a:t>
            </a: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РӮЗИ ПРЕЗИДЕНТИ</a:t>
            </a: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6" name="Picture 15" descr="2019-09-08tabrikot.jpg"/>
          <p:cNvPicPr>
            <a:picLocks noChangeAspect="1"/>
          </p:cNvPicPr>
          <p:nvPr/>
        </p:nvPicPr>
        <p:blipFill>
          <a:blip r:embed="rId2"/>
          <a:stretch>
            <a:fillRect/>
          </a:stretch>
        </p:blipFill>
        <p:spPr>
          <a:xfrm>
            <a:off x="10361948" y="4417619"/>
            <a:ext cx="1448418" cy="101729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DE9EBE6E-C4E8-180E-5F20-F90F03149A42}"/>
              </a:ext>
            </a:extLst>
          </p:cNvPr>
          <p:cNvSpPr txBox="1"/>
          <p:nvPr/>
        </p:nvSpPr>
        <p:spPr>
          <a:xfrm>
            <a:off x="55678" y="2105914"/>
            <a:ext cx="9892852" cy="3847207"/>
          </a:xfrm>
          <a:prstGeom prst="rect">
            <a:avLst/>
          </a:prstGeom>
          <a:noFill/>
        </p:spPr>
        <p:txBody>
          <a:bodyPr wrap="square" rtlCol="0">
            <a:spAutoFit/>
          </a:bodyPr>
          <a:lstStyle/>
          <a:p>
            <a:pPr algn="ctr"/>
            <a:r>
              <a:rPr lang="ru-RU"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 ОЛИИ ҶУМҲУРИИ ТОҶИКИСТОН</a:t>
            </a:r>
          </a:p>
          <a:p>
            <a:endPar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Салоҳияти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президент ба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зиммаи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раиси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Олии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вогузор</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карда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шуд</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аз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президентӣ</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парлумонӣ</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табдил</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ёфт</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Ҳамин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тариқ</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раиси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парлумони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ҷумҳурӣ</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воқеан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роҳбар</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шахси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аввал</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кишвар</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гардид</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Худи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ҳамон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рӯз</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иҷлосияи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Олии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номзади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бепартиявӣ</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Эмомалӣ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Раҳмонов</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раиси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нави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Олии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воқеан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роҳбари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ҷумҳурӣ</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ҳамчун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номзади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созиш</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байни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тарафҳои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даргир</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интихоб</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шуд</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аввали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моҳи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ноябри соли 1994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мансаби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барқарор</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карда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шуд</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раиси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Олии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(1992–1994) Эмомалӣ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Раҳмонов</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ҳайси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номзади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ғайриҳизбӣ</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интихоботи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 ноябри соли 1994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пирӯз</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шуд</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Аз соли 1995, дар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аввалин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интихоботи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парлумонӣ</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дар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таърихи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соҳибистиқлоли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сурат</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гирифт</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Аллакай</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интихобот</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порлумони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миллии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давлати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навтаъсисдодашуда</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Маҷлиси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Олии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порлумони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якпалатагӣ</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сурат</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гирифт</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Пас аз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раъйпурсии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конститутсионии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соли 1999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Маҷлиси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Олии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парлумони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дупалатагӣ</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Маҷлиси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миллӣ ва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Маҷлиси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намояндагони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Маҷлиси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Олии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табдил</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ёфт</a:t>
            </a:r>
            <a:r>
              <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ru-RU"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Graphic 1">
            <a:extLst>
              <a:ext uri="{FF2B5EF4-FFF2-40B4-BE49-F238E27FC236}">
                <a16:creationId xmlns:a16="http://schemas.microsoft.com/office/drawing/2014/main" id="{3ACA02A1-CCC1-73C1-152C-14B945F1FF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190" y="-274261"/>
            <a:ext cx="2322344" cy="1640347"/>
          </a:xfrm>
          <a:prstGeom prst="rect">
            <a:avLst/>
          </a:prstGeom>
        </p:spPr>
      </p:pic>
      <p:pic>
        <p:nvPicPr>
          <p:cNvPr id="4" name="Graphic 3">
            <a:extLst>
              <a:ext uri="{FF2B5EF4-FFF2-40B4-BE49-F238E27FC236}">
                <a16:creationId xmlns:a16="http://schemas.microsoft.com/office/drawing/2014/main" id="{66875C6B-E243-EF81-2F76-048B4C511C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854" y="-152827"/>
            <a:ext cx="940655" cy="1326019"/>
          </a:xfrm>
          <a:prstGeom prst="rect">
            <a:avLst/>
          </a:prstGeom>
          <a:effectLst>
            <a:outerShdw blurRad="50800" dist="38100" dir="2700000" algn="tl" rotWithShape="0">
              <a:prstClr val="black">
                <a:alpha val="40000"/>
              </a:prstClr>
            </a:outerShdw>
          </a:effectLst>
        </p:spPr>
      </p:pic>
      <p:pic>
        <p:nvPicPr>
          <p:cNvPr id="6" name="Picture 5" descr="Logo&#10;&#10;Description automatically generated">
            <a:extLst>
              <a:ext uri="{FF2B5EF4-FFF2-40B4-BE49-F238E27FC236}">
                <a16:creationId xmlns:a16="http://schemas.microsoft.com/office/drawing/2014/main" id="{07243F3D-2DB7-85C7-52B9-0A5C1271C17B}"/>
              </a:ext>
            </a:extLst>
          </p:cNvPr>
          <p:cNvPicPr>
            <a:picLocks noChangeAspect="1"/>
          </p:cNvPicPr>
          <p:nvPr/>
        </p:nvPicPr>
        <p:blipFill>
          <a:blip r:embed="rId7"/>
          <a:stretch>
            <a:fillRect/>
          </a:stretch>
        </p:blipFill>
        <p:spPr>
          <a:xfrm>
            <a:off x="10930269" y="116959"/>
            <a:ext cx="932510" cy="857909"/>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F5F1F964-7E79-B367-8C33-6D1BD81BE859}"/>
              </a:ext>
            </a:extLst>
          </p:cNvPr>
          <p:cNvSpPr txBox="1"/>
          <p:nvPr/>
        </p:nvSpPr>
        <p:spPr>
          <a:xfrm>
            <a:off x="0" y="1163220"/>
            <a:ext cx="11542816" cy="984885"/>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КОНФЕРЕНСИЯИ ИЛМИЮ АМАЛИИ ҶУМҲУРИЯВӢ БАХШИДА БА РӮЗИ ПРЕЗИДЕНТ ВА СОЛГАРДИ ИҶЛОСИЯИ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XVI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 ОЛИИ ҶУМҲУРИИ ТОҶИКИСТОН ТАҲТИ УНВОНИ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 ИҶЛОСИЯИ 16-И ШУРОИ ОЛӢ ВА ТАҲКИМИ ПОЯҲОИ ИСТИҚЛОЛИ ДАВЛАТӢ»</a:t>
            </a:r>
          </a:p>
        </p:txBody>
      </p:sp>
    </p:spTree>
    <p:extLst>
      <p:ext uri="{BB962C8B-B14F-4D97-AF65-F5344CB8AC3E}">
        <p14:creationId xmlns:p14="http://schemas.microsoft.com/office/powerpoint/2010/main" val="823368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59DA35-E486-42C8-ADFC-B70DDC9BED3C}"/>
              </a:ext>
            </a:extLst>
          </p:cNvPr>
          <p:cNvSpPr txBox="1"/>
          <p:nvPr/>
        </p:nvSpPr>
        <p:spPr>
          <a:xfrm>
            <a:off x="1472610" y="116959"/>
            <a:ext cx="9707525" cy="646331"/>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КУМИТАИ ЗАБОН ВА ИСТИЛОҲОТИ НАЗДИ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ҲУКУМАТИ ҶУМҲУРИИ 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846E7F7-0515-4D97-A180-0ABB77227AB3}"/>
              </a:ext>
            </a:extLst>
          </p:cNvPr>
          <p:cNvSpPr txBox="1"/>
          <p:nvPr/>
        </p:nvSpPr>
        <p:spPr>
          <a:xfrm>
            <a:off x="4423145" y="6191236"/>
            <a:ext cx="2807882" cy="369332"/>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ДУШАНБЕ 202</a:t>
            </a:r>
            <a:r>
              <a:rPr lang="tg-Cyrl-TJ"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7B16B74-B8BA-4C3F-898D-DA93DA94FEAC}"/>
              </a:ext>
            </a:extLst>
          </p:cNvPr>
          <p:cNvSpPr txBox="1"/>
          <p:nvPr/>
        </p:nvSpPr>
        <p:spPr>
          <a:xfrm>
            <a:off x="9948530" y="2854635"/>
            <a:ext cx="2243470" cy="3816429"/>
          </a:xfrm>
          <a:prstGeom prst="rect">
            <a:avLst/>
          </a:prstGeom>
          <a:noFill/>
        </p:spPr>
        <p:txBody>
          <a:bodyPr wrap="square" rtlCol="0">
            <a:spAutoFit/>
          </a:bodyPr>
          <a:lstStyle/>
          <a:p>
            <a:pPr algn="ctr"/>
            <a:r>
              <a:rPr lang="ru-RU" sz="8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b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НОЯБР</a:t>
            </a: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g-Cyrl-TJ"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РӮЗИ ПРЕЗИДЕНТИ</a:t>
            </a:r>
          </a:p>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ҶУМҲУРИИ</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ТОҶИКИСТОН</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6" name="Picture 15" descr="2019-09-08tabrikot.jpg"/>
          <p:cNvPicPr>
            <a:picLocks noChangeAspect="1"/>
          </p:cNvPicPr>
          <p:nvPr/>
        </p:nvPicPr>
        <p:blipFill>
          <a:blip r:embed="rId2"/>
          <a:stretch>
            <a:fillRect/>
          </a:stretch>
        </p:blipFill>
        <p:spPr>
          <a:xfrm>
            <a:off x="10361948" y="4417619"/>
            <a:ext cx="1448418" cy="1017296"/>
          </a:xfrm>
          <a:prstGeom prst="rect">
            <a:avLst/>
          </a:prstGeom>
          <a:ln>
            <a:noFill/>
          </a:ln>
          <a:effectLst>
            <a:outerShdw blurRad="292100" dist="139700" dir="2700000" algn="tl" rotWithShape="0">
              <a:srgbClr val="333333">
                <a:alpha val="65000"/>
              </a:srgbClr>
            </a:outerShdw>
          </a:effectLst>
        </p:spPr>
      </p:pic>
      <p:pic>
        <p:nvPicPr>
          <p:cNvPr id="2" name="Graphic 1">
            <a:extLst>
              <a:ext uri="{FF2B5EF4-FFF2-40B4-BE49-F238E27FC236}">
                <a16:creationId xmlns:a16="http://schemas.microsoft.com/office/drawing/2014/main" id="{3ACA02A1-CCC1-73C1-152C-14B945F1FF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190" y="-274261"/>
            <a:ext cx="2322344" cy="1640347"/>
          </a:xfrm>
          <a:prstGeom prst="rect">
            <a:avLst/>
          </a:prstGeom>
        </p:spPr>
      </p:pic>
      <p:pic>
        <p:nvPicPr>
          <p:cNvPr id="4" name="Graphic 3">
            <a:extLst>
              <a:ext uri="{FF2B5EF4-FFF2-40B4-BE49-F238E27FC236}">
                <a16:creationId xmlns:a16="http://schemas.microsoft.com/office/drawing/2014/main" id="{66875C6B-E243-EF81-2F76-048B4C511C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854" y="-152827"/>
            <a:ext cx="940655" cy="1326019"/>
          </a:xfrm>
          <a:prstGeom prst="rect">
            <a:avLst/>
          </a:prstGeom>
          <a:effectLst>
            <a:outerShdw blurRad="50800" dist="38100" dir="2700000" algn="tl" rotWithShape="0">
              <a:prstClr val="black">
                <a:alpha val="40000"/>
              </a:prstClr>
            </a:outerShdw>
          </a:effectLst>
        </p:spPr>
      </p:pic>
      <p:pic>
        <p:nvPicPr>
          <p:cNvPr id="6" name="Picture 5" descr="Logo&#10;&#10;Description automatically generated">
            <a:extLst>
              <a:ext uri="{FF2B5EF4-FFF2-40B4-BE49-F238E27FC236}">
                <a16:creationId xmlns:a16="http://schemas.microsoft.com/office/drawing/2014/main" id="{07243F3D-2DB7-85C7-52B9-0A5C1271C17B}"/>
              </a:ext>
            </a:extLst>
          </p:cNvPr>
          <p:cNvPicPr>
            <a:picLocks noChangeAspect="1"/>
          </p:cNvPicPr>
          <p:nvPr/>
        </p:nvPicPr>
        <p:blipFill>
          <a:blip r:embed="rId7"/>
          <a:stretch>
            <a:fillRect/>
          </a:stretch>
        </p:blipFill>
        <p:spPr>
          <a:xfrm>
            <a:off x="10930269" y="116959"/>
            <a:ext cx="932510" cy="857909"/>
          </a:xfrm>
          <a:prstGeom prst="rect">
            <a:avLst/>
          </a:prstGeom>
          <a:effectLst>
            <a:outerShdw blurRad="50800" dist="38100" dir="2700000" algn="tl" rotWithShape="0">
              <a:prstClr val="black">
                <a:alpha val="40000"/>
              </a:prstClr>
            </a:outerShdw>
          </a:effectLst>
        </p:spPr>
      </p:pic>
      <p:pic>
        <p:nvPicPr>
          <p:cNvPr id="7" name="Объект 3">
            <a:extLst>
              <a:ext uri="{FF2B5EF4-FFF2-40B4-BE49-F238E27FC236}">
                <a16:creationId xmlns:a16="http://schemas.microsoft.com/office/drawing/2014/main" id="{AA84EE2E-AE45-79C1-0A1D-3245F13D8C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662" y="2182785"/>
            <a:ext cx="2749755" cy="1834065"/>
          </a:xfrm>
          <a:prstGeom prst="rect">
            <a:avLst/>
          </a:prstGeom>
        </p:spPr>
      </p:pic>
      <p:pic>
        <p:nvPicPr>
          <p:cNvPr id="8" name="Объект 3">
            <a:extLst>
              <a:ext uri="{FF2B5EF4-FFF2-40B4-BE49-F238E27FC236}">
                <a16:creationId xmlns:a16="http://schemas.microsoft.com/office/drawing/2014/main" id="{937558B4-EE29-6F80-D7D3-7C9558062F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64339" y="2182785"/>
            <a:ext cx="2727104" cy="1816293"/>
          </a:xfrm>
          <a:prstGeom prst="rect">
            <a:avLst/>
          </a:prstGeom>
        </p:spPr>
      </p:pic>
      <p:pic>
        <p:nvPicPr>
          <p:cNvPr id="9" name="Объект 3">
            <a:extLst>
              <a:ext uri="{FF2B5EF4-FFF2-40B4-BE49-F238E27FC236}">
                <a16:creationId xmlns:a16="http://schemas.microsoft.com/office/drawing/2014/main" id="{CEE86312-E2C9-3117-D7E7-5FDBE3A72E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98775" y="2162763"/>
            <a:ext cx="2749755" cy="1834065"/>
          </a:xfrm>
          <a:prstGeom prst="rect">
            <a:avLst/>
          </a:prstGeom>
        </p:spPr>
      </p:pic>
      <p:pic>
        <p:nvPicPr>
          <p:cNvPr id="10" name="Объект 3">
            <a:extLst>
              <a:ext uri="{FF2B5EF4-FFF2-40B4-BE49-F238E27FC236}">
                <a16:creationId xmlns:a16="http://schemas.microsoft.com/office/drawing/2014/main" id="{B38F5006-2E04-E274-55A1-D64940359AA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4737" y="4288416"/>
            <a:ext cx="2749755" cy="1834066"/>
          </a:xfrm>
          <a:prstGeom prst="rect">
            <a:avLst/>
          </a:prstGeom>
        </p:spPr>
      </p:pic>
      <p:pic>
        <p:nvPicPr>
          <p:cNvPr id="14" name="Объект 3">
            <a:extLst>
              <a:ext uri="{FF2B5EF4-FFF2-40B4-BE49-F238E27FC236}">
                <a16:creationId xmlns:a16="http://schemas.microsoft.com/office/drawing/2014/main" id="{BF111900-001B-3672-3571-92D4C663577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89858" y="4278966"/>
            <a:ext cx="2749755" cy="1834065"/>
          </a:xfrm>
          <a:prstGeom prst="rect">
            <a:avLst/>
          </a:prstGeom>
        </p:spPr>
      </p:pic>
      <p:pic>
        <p:nvPicPr>
          <p:cNvPr id="15" name="Объект 3">
            <a:extLst>
              <a:ext uri="{FF2B5EF4-FFF2-40B4-BE49-F238E27FC236}">
                <a16:creationId xmlns:a16="http://schemas.microsoft.com/office/drawing/2014/main" id="{D17F5FD9-EAB9-1312-5815-0133F90720B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34130" y="4307607"/>
            <a:ext cx="2711641" cy="1808644"/>
          </a:xfrm>
          <a:prstGeom prst="rect">
            <a:avLst/>
          </a:prstGeom>
        </p:spPr>
      </p:pic>
      <p:sp>
        <p:nvSpPr>
          <p:cNvPr id="3" name="TextBox 2">
            <a:extLst>
              <a:ext uri="{FF2B5EF4-FFF2-40B4-BE49-F238E27FC236}">
                <a16:creationId xmlns:a16="http://schemas.microsoft.com/office/drawing/2014/main" id="{8F27FCBB-6FEB-8099-5ED5-20A5DDE7DCC5}"/>
              </a:ext>
            </a:extLst>
          </p:cNvPr>
          <p:cNvSpPr txBox="1"/>
          <p:nvPr/>
        </p:nvSpPr>
        <p:spPr>
          <a:xfrm>
            <a:off x="0" y="1163220"/>
            <a:ext cx="11542816" cy="984885"/>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КОНФЕРЕНСИЯИ ИЛМИЮ АМАЛИИ ҶУМҲУРИЯВӢ БАХШИДА БА РӮЗИ ПРЕЗИДЕНТ ВА СОЛГАРДИ ИҶЛОСИЯИ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XVI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ШУРОИ ОЛИИ ҶУМҲУРИИ ТОҶИКИСТОН ТАҲТИ УНВОНИ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«ПРЕЗИДЕНТ, ИҶЛОСИЯИ 16-И ШУРОИ ОЛӢ ВА ТАҲКИМИ ПОЯҲОИ ИСТИҚЛОЛИ ДАВЛАТӢ»</a:t>
            </a:r>
          </a:p>
        </p:txBody>
      </p:sp>
    </p:spTree>
    <p:extLst>
      <p:ext uri="{BB962C8B-B14F-4D97-AF65-F5344CB8AC3E}">
        <p14:creationId xmlns:p14="http://schemas.microsoft.com/office/powerpoint/2010/main" val="253452505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428</TotalTime>
  <Words>3126</Words>
  <Application>Microsoft Office PowerPoint</Application>
  <PresentationFormat>Widescreen</PresentationFormat>
  <Paragraphs>222</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Century Gothic</vt:lpstr>
      <vt:lpstr>Times New Roman</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365 Development</dc:creator>
  <cp:lastModifiedBy>BEYONDTHEBEYOND</cp:lastModifiedBy>
  <cp:revision>235</cp:revision>
  <dcterms:created xsi:type="dcterms:W3CDTF">2020-10-02T07:34:32Z</dcterms:created>
  <dcterms:modified xsi:type="dcterms:W3CDTF">2025-11-16T06:10:08Z</dcterms:modified>
</cp:coreProperties>
</file>