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72" r:id="rId22"/>
    <p:sldId id="283" r:id="rId23"/>
    <p:sldId id="284" r:id="rId24"/>
    <p:sldId id="285" r:id="rId25"/>
    <p:sldId id="286" r:id="rId26"/>
    <p:sldId id="287" r:id="rId27"/>
    <p:sldId id="288" r:id="rId28"/>
    <p:sldId id="282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059DA35-E486-42C8-ADFC-B70DDC9BED3C}"/>
              </a:ext>
            </a:extLst>
          </p:cNvPr>
          <p:cNvSpPr txBox="1"/>
          <p:nvPr/>
        </p:nvSpPr>
        <p:spPr>
          <a:xfrm>
            <a:off x="1472610" y="116959"/>
            <a:ext cx="9707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КУМИТАИ ЗАБОН ВА ИСТИЛОҲОТИ НАЗДИ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ҲУКУМАТИ ҶУМҲУРИИ ТОҶИКИСТОН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ABBDC4-782B-4589-AB5F-AB41169C9489}"/>
              </a:ext>
            </a:extLst>
          </p:cNvPr>
          <p:cNvSpPr txBox="1"/>
          <p:nvPr/>
        </p:nvSpPr>
        <p:spPr>
          <a:xfrm>
            <a:off x="882502" y="928578"/>
            <a:ext cx="101221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КОНФЕРЕНСИЯИ ИЛМИЮ АМАЛИИ ҶУМҲУРИЯВӢ БАХШИДА БА 30-СОЛАГИИ ИСТИҚЛОЛИ ДАВЛАТИИ ҶУМҲУРИИ ТОҶИКИСТОН ВА РӮЗИ ЗАБОНИ ДАВЛАТӢ ТАҲТИ УНВОНИ </a:t>
            </a:r>
          </a:p>
          <a:p>
            <a:pPr algn="ctr"/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«ЗАБОН ВА ИСТИҚЛОЛ»</a:t>
            </a:r>
          </a:p>
        </p:txBody>
      </p:sp>
      <p:pic>
        <p:nvPicPr>
          <p:cNvPr id="8" name="Picture 7" descr="A picture containing balloon, flower&#10;&#10;Description automatically generated">
            <a:extLst>
              <a:ext uri="{FF2B5EF4-FFF2-40B4-BE49-F238E27FC236}">
                <a16:creationId xmlns:a16="http://schemas.microsoft.com/office/drawing/2014/main" id="{2BEA13C4-DA1D-4705-9A3F-B0FB378106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55" y="116959"/>
            <a:ext cx="815242" cy="811619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5D0F95A5-B526-4759-A675-5083C877CF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0269" y="116959"/>
            <a:ext cx="932510" cy="85790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85CF5D5-8C8E-4B9A-A11F-64D46847787E}"/>
              </a:ext>
            </a:extLst>
          </p:cNvPr>
          <p:cNvSpPr txBox="1"/>
          <p:nvPr/>
        </p:nvSpPr>
        <p:spPr>
          <a:xfrm>
            <a:off x="4423145" y="6191236"/>
            <a:ext cx="2807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ДУШАНБЕ 2021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7F89E876-EE1E-482E-B999-7A94BA781C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02971" y="2724835"/>
            <a:ext cx="3281256" cy="164062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93239079-859F-4008-B03B-D3B0F445962C}"/>
              </a:ext>
            </a:extLst>
          </p:cNvPr>
          <p:cNvSpPr txBox="1"/>
          <p:nvPr/>
        </p:nvSpPr>
        <p:spPr>
          <a:xfrm>
            <a:off x="1850065" y="4481611"/>
            <a:ext cx="58266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Забони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тоҷикӣ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дар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Осиёи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Марказӣ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дунё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волотарин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меросест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ки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аз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ҳазорсолаҳои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дур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чун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дурдонаҳои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пок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то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давлати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соҳибистиқлоли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тоҷикон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омада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расидааст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							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Эмомалӣ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Раҳмон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7B16B74-B8BA-4C3F-898D-DA93DA94FEAC}"/>
              </a:ext>
            </a:extLst>
          </p:cNvPr>
          <p:cNvSpPr txBox="1"/>
          <p:nvPr/>
        </p:nvSpPr>
        <p:spPr>
          <a:xfrm>
            <a:off x="10058400" y="3923414"/>
            <a:ext cx="224347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br>
              <a:rPr lang="tg-Cyrl-TJ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g-Cyrl-TJ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ОКТЯБР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РӮЗИ ЗАБОНИ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ДАВЛАТИИ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ҶУМҲУРИИ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ТОҶИКИСТОН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447C1FA5-4546-4BED-AB5C-3B4AD11E908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7364" y="3574585"/>
            <a:ext cx="1631434" cy="2616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908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F2A9F1-CE30-4649-888E-C512D383760A}"/>
              </a:ext>
            </a:extLst>
          </p:cNvPr>
          <p:cNvSpPr txBox="1"/>
          <p:nvPr/>
        </p:nvSpPr>
        <p:spPr>
          <a:xfrm>
            <a:off x="10058400" y="3923414"/>
            <a:ext cx="224347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br>
              <a:rPr lang="tg-Cyrl-TJ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g-Cyrl-TJ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ОКТЯБР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РӮЗИ ЗАБОНИ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ДАВЛАТИИ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ҶУМҲУРИИ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ТОҶИКИСТОН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59DA35-E486-42C8-ADFC-B70DDC9BED3C}"/>
              </a:ext>
            </a:extLst>
          </p:cNvPr>
          <p:cNvSpPr txBox="1"/>
          <p:nvPr/>
        </p:nvSpPr>
        <p:spPr>
          <a:xfrm>
            <a:off x="1472610" y="116959"/>
            <a:ext cx="9707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КУМИТАИ ЗАБОН ВА ИСТИЛОҲОТИ НАЗДИ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ҲУКУМАТИ ҶУМҲУРИИ ТОҶИКИСТОН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picture containing balloon, flower&#10;&#10;Description automatically generated">
            <a:extLst>
              <a:ext uri="{FF2B5EF4-FFF2-40B4-BE49-F238E27FC236}">
                <a16:creationId xmlns:a16="http://schemas.microsoft.com/office/drawing/2014/main" id="{2BEA13C4-DA1D-4705-9A3F-B0FB378106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55" y="116959"/>
            <a:ext cx="815242" cy="811619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5D0F95A5-B526-4759-A675-5083C877CF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0269" y="116959"/>
            <a:ext cx="932510" cy="857909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7F89E876-EE1E-482E-B999-7A94BA781C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72610" y="116959"/>
            <a:ext cx="1623238" cy="81161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3BF7B58-5F6D-42D9-A5C3-F734479BB056}"/>
              </a:ext>
            </a:extLst>
          </p:cNvPr>
          <p:cNvSpPr txBox="1"/>
          <p:nvPr/>
        </p:nvSpPr>
        <p:spPr>
          <a:xfrm>
            <a:off x="1212112" y="2247503"/>
            <a:ext cx="8931348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ТАРТИБИ БАРГУЗОРИИ КОНФЕРЕНСИЯ</a:t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МАЪРУЗА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Соати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10:10– 10:20</a:t>
            </a:r>
            <a:endParaRPr lang="en-US" sz="3200" dirty="0"/>
          </a:p>
          <a:p>
            <a:pPr algn="ctr"/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Маърузаи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д.и.ф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., профессор </a:t>
            </a:r>
          </a:p>
          <a:p>
            <a:pPr algn="ctr"/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Офаридаев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Назрӣ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дар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мавзуи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Оид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ба яке аз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қарорҳои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нахустини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анҷумани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забоншиносии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Тоҷикистон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 (ДДХ ба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номи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М.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Назаршоев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ctr"/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AC015B0-B32B-4E99-93A6-C588A41F99D8}"/>
              </a:ext>
            </a:extLst>
          </p:cNvPr>
          <p:cNvSpPr txBox="1"/>
          <p:nvPr/>
        </p:nvSpPr>
        <p:spPr>
          <a:xfrm>
            <a:off x="664979" y="1020185"/>
            <a:ext cx="1032421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КОНФЕРЕНСИЯИ ИЛМИЮ АМАЛИИ ҶУМҲУРИЯВӢ БАХШИДА БА 30-СОЛАГИИ ИСТИҚЛОЛИ ДАВЛАТИИ ҶУМҲУРИИ ТОҶИКИСТОН ВА РӮЗИ ЗАБОНИ ДАВЛАТӢ ТАҲТИ УНВОНИ </a:t>
            </a:r>
          </a:p>
          <a:p>
            <a:pPr algn="ctr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«ЗАБОН ВА ИСТИҚЛОЛ»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4AF3BCD-DC8F-411A-95CE-A379651DDCF1}"/>
              </a:ext>
            </a:extLst>
          </p:cNvPr>
          <p:cNvSpPr txBox="1"/>
          <p:nvPr/>
        </p:nvSpPr>
        <p:spPr>
          <a:xfrm>
            <a:off x="4423145" y="6191236"/>
            <a:ext cx="2807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ДУШАНБЕ 2021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348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F2A9F1-CE30-4649-888E-C512D383760A}"/>
              </a:ext>
            </a:extLst>
          </p:cNvPr>
          <p:cNvSpPr txBox="1"/>
          <p:nvPr/>
        </p:nvSpPr>
        <p:spPr>
          <a:xfrm>
            <a:off x="10058400" y="3923414"/>
            <a:ext cx="224347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br>
              <a:rPr lang="tg-Cyrl-TJ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g-Cyrl-TJ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ОКТЯБР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РӮЗИ ЗАБОНИ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ДАВЛАТИИ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ҶУМҲУРИИ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ТОҶИКИСТОН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59DA35-E486-42C8-ADFC-B70DDC9BED3C}"/>
              </a:ext>
            </a:extLst>
          </p:cNvPr>
          <p:cNvSpPr txBox="1"/>
          <p:nvPr/>
        </p:nvSpPr>
        <p:spPr>
          <a:xfrm>
            <a:off x="1472610" y="116959"/>
            <a:ext cx="9707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КУМИТАИ ЗАБОН ВА ИСТИЛОҲОТИ НАЗДИ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ҲУКУМАТИ ҶУМҲУРИИ ТОҶИКИСТОН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picture containing balloon, flower&#10;&#10;Description automatically generated">
            <a:extLst>
              <a:ext uri="{FF2B5EF4-FFF2-40B4-BE49-F238E27FC236}">
                <a16:creationId xmlns:a16="http://schemas.microsoft.com/office/drawing/2014/main" id="{2BEA13C4-DA1D-4705-9A3F-B0FB378106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55" y="116959"/>
            <a:ext cx="815242" cy="811619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5D0F95A5-B526-4759-A675-5083C877CF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0269" y="116959"/>
            <a:ext cx="932510" cy="857909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7F89E876-EE1E-482E-B999-7A94BA781C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72610" y="116959"/>
            <a:ext cx="1623238" cy="81161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3BF7B58-5F6D-42D9-A5C3-F734479BB056}"/>
              </a:ext>
            </a:extLst>
          </p:cNvPr>
          <p:cNvSpPr txBox="1"/>
          <p:nvPr/>
        </p:nvSpPr>
        <p:spPr>
          <a:xfrm>
            <a:off x="1212112" y="2247503"/>
            <a:ext cx="893134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ТАРТИБИ БАРГУЗОРИИ КОНФЕРЕНСИЯ</a:t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МАЪРУЗА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Соати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10:20– 10:30</a:t>
            </a:r>
            <a:endParaRPr lang="en-US" sz="3200" dirty="0"/>
          </a:p>
          <a:p>
            <a:pPr algn="ctr"/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Маърузаи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д.и.ф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., профессор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Шокиров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Туғрал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дар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мавзуи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Донишномаҳои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электронӣ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вежагиҳои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онҳо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 (ДДҲБСТ).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2D9A3F-3D2C-4CA3-A884-CCB5AC5B8CEC}"/>
              </a:ext>
            </a:extLst>
          </p:cNvPr>
          <p:cNvSpPr txBox="1"/>
          <p:nvPr/>
        </p:nvSpPr>
        <p:spPr>
          <a:xfrm>
            <a:off x="664979" y="1020185"/>
            <a:ext cx="1032421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КОНФЕРЕНСИЯИ ИЛМИЮ АМАЛИИ ҶУМҲУРИЯВӢ БАХШИДА БА 30-СОЛАГИИ ИСТИҚЛОЛИ ДАВЛАТИИ ҶУМҲУРИИ ТОҶИКИСТОН ВА РӮЗИ ЗАБОНИ ДАВЛАТӢ ТАҲТИ УНВОНИ </a:t>
            </a:r>
          </a:p>
          <a:p>
            <a:pPr algn="ctr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«ЗАБОН ВА ИСТИҚЛОЛ»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F802515-BFFC-4B39-8E69-799150979258}"/>
              </a:ext>
            </a:extLst>
          </p:cNvPr>
          <p:cNvSpPr txBox="1"/>
          <p:nvPr/>
        </p:nvSpPr>
        <p:spPr>
          <a:xfrm>
            <a:off x="4423145" y="6191236"/>
            <a:ext cx="2807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ДУШАНБЕ 2021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486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F2A9F1-CE30-4649-888E-C512D383760A}"/>
              </a:ext>
            </a:extLst>
          </p:cNvPr>
          <p:cNvSpPr txBox="1"/>
          <p:nvPr/>
        </p:nvSpPr>
        <p:spPr>
          <a:xfrm>
            <a:off x="10058400" y="3923414"/>
            <a:ext cx="224347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br>
              <a:rPr lang="tg-Cyrl-TJ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g-Cyrl-TJ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ОКТЯБР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РӮЗИ ЗАБОНИ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ДАВЛАТИИ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ҶУМҲУРИИ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ТОҶИКИСТОН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59DA35-E486-42C8-ADFC-B70DDC9BED3C}"/>
              </a:ext>
            </a:extLst>
          </p:cNvPr>
          <p:cNvSpPr txBox="1"/>
          <p:nvPr/>
        </p:nvSpPr>
        <p:spPr>
          <a:xfrm>
            <a:off x="1472610" y="116959"/>
            <a:ext cx="9707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КУМИТАИ ЗАБОН ВА ИСТИЛОҲОТИ НАЗДИ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ҲУКУМАТИ ҶУМҲУРИИ ТОҶИКИСТОН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picture containing balloon, flower&#10;&#10;Description automatically generated">
            <a:extLst>
              <a:ext uri="{FF2B5EF4-FFF2-40B4-BE49-F238E27FC236}">
                <a16:creationId xmlns:a16="http://schemas.microsoft.com/office/drawing/2014/main" id="{2BEA13C4-DA1D-4705-9A3F-B0FB378106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55" y="116959"/>
            <a:ext cx="815242" cy="811619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5D0F95A5-B526-4759-A675-5083C877CF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0269" y="116959"/>
            <a:ext cx="932510" cy="857909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7F89E876-EE1E-482E-B999-7A94BA781C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72610" y="116959"/>
            <a:ext cx="1623238" cy="81161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3BF7B58-5F6D-42D9-A5C3-F734479BB056}"/>
              </a:ext>
            </a:extLst>
          </p:cNvPr>
          <p:cNvSpPr txBox="1"/>
          <p:nvPr/>
        </p:nvSpPr>
        <p:spPr>
          <a:xfrm>
            <a:off x="1212112" y="2247503"/>
            <a:ext cx="8931348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ТАРТИБИ БАРГУЗОРИИ КОНФЕРЕНСИЯ</a:t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МАЪРУЗА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Соати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10:30– 10:40</a:t>
            </a:r>
            <a:endParaRPr lang="en-US" sz="3200" dirty="0"/>
          </a:p>
          <a:p>
            <a:pPr algn="ctr"/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Маърузаи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профессор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Шаҳбоз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Кабиров </a:t>
            </a:r>
          </a:p>
          <a:p>
            <a:pPr algn="ctr"/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дар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мавзуи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Инъикоси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раванди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байналмилалӣ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шудани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забони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тоҷикӣ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дар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асари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Пешвои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миллат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Забони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миллат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ҳастии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миллат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 (ДМТ).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A196627-103E-431C-9FA3-425EC1D73471}"/>
              </a:ext>
            </a:extLst>
          </p:cNvPr>
          <p:cNvSpPr txBox="1"/>
          <p:nvPr/>
        </p:nvSpPr>
        <p:spPr>
          <a:xfrm>
            <a:off x="664979" y="1020185"/>
            <a:ext cx="1032421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КОНФЕРЕНСИЯИ ИЛМИЮ АМАЛИИ ҶУМҲУРИЯВӢ БАХШИДА БА 30-СОЛАГИИ ИСТИҚЛОЛИ ДАВЛАТИИ ҶУМҲУРИИ ТОҶИКИСТОН ВА РӮЗИ ЗАБОНИ ДАВЛАТӢ ТАҲТИ УНВОНИ </a:t>
            </a:r>
          </a:p>
          <a:p>
            <a:pPr algn="ctr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«ЗАБОН ВА ИСТИҚЛОЛ»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A0D5D1-2B59-47B9-8CBB-D36ADFC15A64}"/>
              </a:ext>
            </a:extLst>
          </p:cNvPr>
          <p:cNvSpPr txBox="1"/>
          <p:nvPr/>
        </p:nvSpPr>
        <p:spPr>
          <a:xfrm>
            <a:off x="4423145" y="6191236"/>
            <a:ext cx="2807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ДУШАНБЕ 2021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781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F2A9F1-CE30-4649-888E-C512D383760A}"/>
              </a:ext>
            </a:extLst>
          </p:cNvPr>
          <p:cNvSpPr txBox="1"/>
          <p:nvPr/>
        </p:nvSpPr>
        <p:spPr>
          <a:xfrm>
            <a:off x="10058400" y="3923414"/>
            <a:ext cx="224347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br>
              <a:rPr lang="tg-Cyrl-TJ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g-Cyrl-TJ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ОКТЯБР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РӮЗИ ЗАБОНИ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ДАВЛАТИИ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ҶУМҲУРИИ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ТОҶИКИСТОН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59DA35-E486-42C8-ADFC-B70DDC9BED3C}"/>
              </a:ext>
            </a:extLst>
          </p:cNvPr>
          <p:cNvSpPr txBox="1"/>
          <p:nvPr/>
        </p:nvSpPr>
        <p:spPr>
          <a:xfrm>
            <a:off x="1472610" y="116959"/>
            <a:ext cx="9707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КУМИТАИ ЗАБОН ВА ИСТИЛОҲОТИ НАЗДИ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ҲУКУМАТИ ҶУМҲУРИИ ТОҶИКИСТОН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picture containing balloon, flower&#10;&#10;Description automatically generated">
            <a:extLst>
              <a:ext uri="{FF2B5EF4-FFF2-40B4-BE49-F238E27FC236}">
                <a16:creationId xmlns:a16="http://schemas.microsoft.com/office/drawing/2014/main" id="{2BEA13C4-DA1D-4705-9A3F-B0FB378106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55" y="116959"/>
            <a:ext cx="815242" cy="811619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5D0F95A5-B526-4759-A675-5083C877CF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0269" y="116959"/>
            <a:ext cx="932510" cy="857909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7F89E876-EE1E-482E-B999-7A94BA781C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72610" y="116959"/>
            <a:ext cx="1623238" cy="81161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3BF7B58-5F6D-42D9-A5C3-F734479BB056}"/>
              </a:ext>
            </a:extLst>
          </p:cNvPr>
          <p:cNvSpPr txBox="1"/>
          <p:nvPr/>
        </p:nvSpPr>
        <p:spPr>
          <a:xfrm>
            <a:off x="1212112" y="2247503"/>
            <a:ext cx="8931348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ТАРТИБИ БАРГУЗОРИИ КОНФЕРЕНСИЯ</a:t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МАЪРУЗА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Соати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10:40– 10:50</a:t>
            </a:r>
            <a:endParaRPr lang="en-US" sz="3200" dirty="0"/>
          </a:p>
          <a:p>
            <a:pPr algn="ctr"/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Маърузаи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д.и.ф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., профессор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Қосимов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Олимҷон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(ДДТТ ба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номи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Абуалӣ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ибни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Сино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н.и.ф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Ансорӣ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М.М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н.и.ф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Неъматзода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Ф.Т. (ДДОТ дар ш.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Панҷакент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дар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мавзуи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Вижагиҳои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корбурди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гурӯҳи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фитонимҳо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дар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забони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адабии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тоҷик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317C8EB-8B17-48BF-8CF2-AC1EC493D869}"/>
              </a:ext>
            </a:extLst>
          </p:cNvPr>
          <p:cNvSpPr txBox="1"/>
          <p:nvPr/>
        </p:nvSpPr>
        <p:spPr>
          <a:xfrm>
            <a:off x="664979" y="1020185"/>
            <a:ext cx="1032421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КОНФЕРЕНСИЯИ ИЛМИЮ АМАЛИИ ҶУМҲУРИЯВӢ БАХШИДА БА 30-СОЛАГИИ ИСТИҚЛОЛИ ДАВЛАТИИ ҶУМҲУРИИ ТОҶИКИСТОН ВА РӮЗИ ЗАБОНИ ДАВЛАТӢ ТАҲТИ УНВОНИ </a:t>
            </a:r>
          </a:p>
          <a:p>
            <a:pPr algn="ctr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«ЗАБОН ВА ИСТИҚЛОЛ»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8775B59-8BED-4ECD-9D0C-559652701594}"/>
              </a:ext>
            </a:extLst>
          </p:cNvPr>
          <p:cNvSpPr txBox="1"/>
          <p:nvPr/>
        </p:nvSpPr>
        <p:spPr>
          <a:xfrm>
            <a:off x="4423145" y="6191236"/>
            <a:ext cx="2807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ДУШАНБЕ 2021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7934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F2A9F1-CE30-4649-888E-C512D383760A}"/>
              </a:ext>
            </a:extLst>
          </p:cNvPr>
          <p:cNvSpPr txBox="1"/>
          <p:nvPr/>
        </p:nvSpPr>
        <p:spPr>
          <a:xfrm>
            <a:off x="10058400" y="3923414"/>
            <a:ext cx="224347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br>
              <a:rPr lang="tg-Cyrl-TJ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g-Cyrl-TJ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ОКТЯБР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РӮЗИ ЗАБОНИ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ДАВЛАТИИ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ҶУМҲУРИИ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ТОҶИКИСТОН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59DA35-E486-42C8-ADFC-B70DDC9BED3C}"/>
              </a:ext>
            </a:extLst>
          </p:cNvPr>
          <p:cNvSpPr txBox="1"/>
          <p:nvPr/>
        </p:nvSpPr>
        <p:spPr>
          <a:xfrm>
            <a:off x="1472610" y="116959"/>
            <a:ext cx="9707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КУМИТАИ ЗАБОН ВА ИСТИЛОҲОТИ НАЗДИ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ҲУКУМАТИ ҶУМҲУРИИ ТОҶИКИСТОН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picture containing balloon, flower&#10;&#10;Description automatically generated">
            <a:extLst>
              <a:ext uri="{FF2B5EF4-FFF2-40B4-BE49-F238E27FC236}">
                <a16:creationId xmlns:a16="http://schemas.microsoft.com/office/drawing/2014/main" id="{2BEA13C4-DA1D-4705-9A3F-B0FB378106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55" y="116959"/>
            <a:ext cx="815242" cy="811619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5D0F95A5-B526-4759-A675-5083C877CF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0269" y="116959"/>
            <a:ext cx="932510" cy="857909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7F89E876-EE1E-482E-B999-7A94BA781C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72610" y="116959"/>
            <a:ext cx="1623238" cy="81161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3BF7B58-5F6D-42D9-A5C3-F734479BB056}"/>
              </a:ext>
            </a:extLst>
          </p:cNvPr>
          <p:cNvSpPr txBox="1"/>
          <p:nvPr/>
        </p:nvSpPr>
        <p:spPr>
          <a:xfrm>
            <a:off x="1212112" y="2247503"/>
            <a:ext cx="893134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ТАРТИБИ БАРГУЗОРИИ КОНФЕРЕНСИЯ</a:t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МАЪРУЗА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Соати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10:50– 11:00</a:t>
            </a:r>
            <a:endParaRPr lang="en-US" sz="3200" dirty="0"/>
          </a:p>
          <a:p>
            <a:pPr algn="ctr"/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Маърузаи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н.и.ф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., Юсупов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Абдулло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Исмоилович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дар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мавзуи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Манзумаи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тиббии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Юсуфӣ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Маркази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тарҷумонии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ДДТТ ба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номи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Абуалӣ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ибни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Сино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F98263F-551B-4DC6-9BB8-B6AF4081FA4F}"/>
              </a:ext>
            </a:extLst>
          </p:cNvPr>
          <p:cNvSpPr txBox="1"/>
          <p:nvPr/>
        </p:nvSpPr>
        <p:spPr>
          <a:xfrm>
            <a:off x="664979" y="1020185"/>
            <a:ext cx="1032421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КОНФЕРЕНСИЯИ ИЛМИЮ АМАЛИИ ҶУМҲУРИЯВӢ БАХШИДА БА 30-СОЛАГИИ ИСТИҚЛОЛИ ДАВЛАТИИ ҶУМҲУРИИ ТОҶИКИСТОН ВА РӮЗИ ЗАБОНИ ДАВЛАТӢ ТАҲТИ УНВОНИ </a:t>
            </a:r>
          </a:p>
          <a:p>
            <a:pPr algn="ctr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«ЗАБОН ВА ИСТИҚЛОЛ»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0DF3733-19C5-42B7-801D-5F5F4824FDF4}"/>
              </a:ext>
            </a:extLst>
          </p:cNvPr>
          <p:cNvSpPr txBox="1"/>
          <p:nvPr/>
        </p:nvSpPr>
        <p:spPr>
          <a:xfrm>
            <a:off x="4423145" y="6191236"/>
            <a:ext cx="2807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ДУШАНБЕ 2021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9828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F2A9F1-CE30-4649-888E-C512D383760A}"/>
              </a:ext>
            </a:extLst>
          </p:cNvPr>
          <p:cNvSpPr txBox="1"/>
          <p:nvPr/>
        </p:nvSpPr>
        <p:spPr>
          <a:xfrm>
            <a:off x="10058400" y="3923414"/>
            <a:ext cx="224347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br>
              <a:rPr lang="tg-Cyrl-TJ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g-Cyrl-TJ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ОКТЯБР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РӮЗИ ЗАБОНИ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ДАВЛАТИИ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ҶУМҲУРИИ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ТОҶИКИСТОН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59DA35-E486-42C8-ADFC-B70DDC9BED3C}"/>
              </a:ext>
            </a:extLst>
          </p:cNvPr>
          <p:cNvSpPr txBox="1"/>
          <p:nvPr/>
        </p:nvSpPr>
        <p:spPr>
          <a:xfrm>
            <a:off x="1472610" y="116959"/>
            <a:ext cx="9707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КУМИТАИ ЗАБОН ВА ИСТИЛОҲОТИ НАЗДИ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ҲУКУМАТИ ҶУМҲУРИИ ТОҶИКИСТОН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picture containing balloon, flower&#10;&#10;Description automatically generated">
            <a:extLst>
              <a:ext uri="{FF2B5EF4-FFF2-40B4-BE49-F238E27FC236}">
                <a16:creationId xmlns:a16="http://schemas.microsoft.com/office/drawing/2014/main" id="{2BEA13C4-DA1D-4705-9A3F-B0FB378106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55" y="116959"/>
            <a:ext cx="815242" cy="811619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5D0F95A5-B526-4759-A675-5083C877CF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0269" y="116959"/>
            <a:ext cx="932510" cy="857909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7F89E876-EE1E-482E-B999-7A94BA781C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72610" y="116959"/>
            <a:ext cx="1623238" cy="81161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3BF7B58-5F6D-42D9-A5C3-F734479BB056}"/>
              </a:ext>
            </a:extLst>
          </p:cNvPr>
          <p:cNvSpPr txBox="1"/>
          <p:nvPr/>
        </p:nvSpPr>
        <p:spPr>
          <a:xfrm>
            <a:off x="1212112" y="2247503"/>
            <a:ext cx="8931348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ТАРТИБИ БАРГУЗОРИИ КОНФЕРЕНСИЯ</a:t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МАЪРУЗА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Соати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11:00– 11:10</a:t>
            </a:r>
            <a:endParaRPr lang="en-US" sz="3200" dirty="0"/>
          </a:p>
          <a:p>
            <a:pPr algn="ctr"/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Маърузаи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шоир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муҳаққиқ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мудири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шуъбаи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адабиёти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классикии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Нашриёти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«Адиб»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Муҳтарам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Ҳотам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дар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мавзуи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Таҳлили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шеваҳо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ҳамчун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омили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таҳкими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таркиби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луғавии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забони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адабӣ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 (дар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мисоли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забони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санскрит).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756A0BA-27A1-4B89-B6C7-251E2C55B283}"/>
              </a:ext>
            </a:extLst>
          </p:cNvPr>
          <p:cNvSpPr txBox="1"/>
          <p:nvPr/>
        </p:nvSpPr>
        <p:spPr>
          <a:xfrm>
            <a:off x="664979" y="1020185"/>
            <a:ext cx="1032421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КОНФЕРЕНСИЯИ ИЛМИЮ АМАЛИИ ҶУМҲУРИЯВӢ БАХШИДА БА 30-СОЛАГИИ ИСТИҚЛОЛИ ДАВЛАТИИ ҶУМҲУРИИ ТОҶИКИСТОН ВА РӮЗИ ЗАБОНИ ДАВЛАТӢ ТАҲТИ УНВОНИ </a:t>
            </a:r>
          </a:p>
          <a:p>
            <a:pPr algn="ctr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«ЗАБОН ВА ИСТИҚЛОЛ»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C3D6F44-7DC4-4131-83EE-22954563180D}"/>
              </a:ext>
            </a:extLst>
          </p:cNvPr>
          <p:cNvSpPr txBox="1"/>
          <p:nvPr/>
        </p:nvSpPr>
        <p:spPr>
          <a:xfrm>
            <a:off x="4423145" y="6191236"/>
            <a:ext cx="2807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ДУШАНБЕ 2021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8958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F2A9F1-CE30-4649-888E-C512D383760A}"/>
              </a:ext>
            </a:extLst>
          </p:cNvPr>
          <p:cNvSpPr txBox="1"/>
          <p:nvPr/>
        </p:nvSpPr>
        <p:spPr>
          <a:xfrm>
            <a:off x="10058400" y="3923414"/>
            <a:ext cx="224347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br>
              <a:rPr lang="tg-Cyrl-TJ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g-Cyrl-TJ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ОКТЯБР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РӮЗИ ЗАБОНИ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ДАВЛАТИИ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ҶУМҲУРИИ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ТОҶИКИСТОН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59DA35-E486-42C8-ADFC-B70DDC9BED3C}"/>
              </a:ext>
            </a:extLst>
          </p:cNvPr>
          <p:cNvSpPr txBox="1"/>
          <p:nvPr/>
        </p:nvSpPr>
        <p:spPr>
          <a:xfrm>
            <a:off x="1472610" y="116959"/>
            <a:ext cx="9707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КУМИТАИ ЗАБОН ВА ИСТИЛОҲОТИ НАЗДИ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ҲУКУМАТИ ҶУМҲУРИИ ТОҶИКИСТОН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picture containing balloon, flower&#10;&#10;Description automatically generated">
            <a:extLst>
              <a:ext uri="{FF2B5EF4-FFF2-40B4-BE49-F238E27FC236}">
                <a16:creationId xmlns:a16="http://schemas.microsoft.com/office/drawing/2014/main" id="{2BEA13C4-DA1D-4705-9A3F-B0FB378106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55" y="116959"/>
            <a:ext cx="815242" cy="811619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5D0F95A5-B526-4759-A675-5083C877CF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0269" y="116959"/>
            <a:ext cx="932510" cy="857909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7F89E876-EE1E-482E-B999-7A94BA781C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72610" y="116959"/>
            <a:ext cx="1623238" cy="81161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3BF7B58-5F6D-42D9-A5C3-F734479BB056}"/>
              </a:ext>
            </a:extLst>
          </p:cNvPr>
          <p:cNvSpPr txBox="1"/>
          <p:nvPr/>
        </p:nvSpPr>
        <p:spPr>
          <a:xfrm>
            <a:off x="1212112" y="2247503"/>
            <a:ext cx="893134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ТАРТИБИ БАРГУЗОРИИ КОНФЕРЕНСИЯ</a:t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МАЪРУЗА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Соати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11:10– 11:20</a:t>
            </a:r>
            <a:endParaRPr lang="en-US" sz="3200" dirty="0"/>
          </a:p>
          <a:p>
            <a:pPr algn="ctr"/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Маърузаи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д.и.ф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., профессор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Ҳомидов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Дилмурод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дар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мавзуи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Шарҳи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чанд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ҷойномҳои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эрониасли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туркишудаи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минтақа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 (ДМТ).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EEACF7-8536-4B90-96DA-E5BFBC0A79B0}"/>
              </a:ext>
            </a:extLst>
          </p:cNvPr>
          <p:cNvSpPr txBox="1"/>
          <p:nvPr/>
        </p:nvSpPr>
        <p:spPr>
          <a:xfrm>
            <a:off x="664979" y="1020185"/>
            <a:ext cx="1032421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КОНФЕРЕНСИЯИ ИЛМИЮ АМАЛИИ ҶУМҲУРИЯВӢ БАХШИДА БА 30-СОЛАГИИ ИСТИҚЛОЛИ ДАВЛАТИИ ҶУМҲУРИИ ТОҶИКИСТОН ВА РӮЗИ ЗАБОНИ ДАВЛАТӢ ТАҲТИ УНВОНИ </a:t>
            </a:r>
          </a:p>
          <a:p>
            <a:pPr algn="ctr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«ЗАБОН ВА ИСТИҚЛОЛ»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A405861-5EE7-4122-8B33-361ABB4E2D50}"/>
              </a:ext>
            </a:extLst>
          </p:cNvPr>
          <p:cNvSpPr txBox="1"/>
          <p:nvPr/>
        </p:nvSpPr>
        <p:spPr>
          <a:xfrm>
            <a:off x="4423145" y="6191236"/>
            <a:ext cx="2807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ДУШАНБЕ 2021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4247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F2A9F1-CE30-4649-888E-C512D383760A}"/>
              </a:ext>
            </a:extLst>
          </p:cNvPr>
          <p:cNvSpPr txBox="1"/>
          <p:nvPr/>
        </p:nvSpPr>
        <p:spPr>
          <a:xfrm>
            <a:off x="10058400" y="3923414"/>
            <a:ext cx="224347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br>
              <a:rPr lang="tg-Cyrl-TJ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g-Cyrl-TJ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ОКТЯБР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РӮЗИ ЗАБОНИ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ДАВЛАТИИ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ҶУМҲУРИИ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ТОҶИКИСТОН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59DA35-E486-42C8-ADFC-B70DDC9BED3C}"/>
              </a:ext>
            </a:extLst>
          </p:cNvPr>
          <p:cNvSpPr txBox="1"/>
          <p:nvPr/>
        </p:nvSpPr>
        <p:spPr>
          <a:xfrm>
            <a:off x="1472610" y="116959"/>
            <a:ext cx="9707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КУМИТАИ ЗАБОН ВА ИСТИЛОҲОТИ НАЗДИ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ҲУКУМАТИ ҶУМҲУРИИ ТОҶИКИСТОН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picture containing balloon, flower&#10;&#10;Description automatically generated">
            <a:extLst>
              <a:ext uri="{FF2B5EF4-FFF2-40B4-BE49-F238E27FC236}">
                <a16:creationId xmlns:a16="http://schemas.microsoft.com/office/drawing/2014/main" id="{2BEA13C4-DA1D-4705-9A3F-B0FB378106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55" y="116959"/>
            <a:ext cx="815242" cy="811619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5D0F95A5-B526-4759-A675-5083C877CF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0269" y="116959"/>
            <a:ext cx="932510" cy="857909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7F89E876-EE1E-482E-B999-7A94BA781C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72610" y="116959"/>
            <a:ext cx="1623238" cy="81161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3BF7B58-5F6D-42D9-A5C3-F734479BB056}"/>
              </a:ext>
            </a:extLst>
          </p:cNvPr>
          <p:cNvSpPr txBox="1"/>
          <p:nvPr/>
        </p:nvSpPr>
        <p:spPr>
          <a:xfrm>
            <a:off x="1212112" y="2247503"/>
            <a:ext cx="893134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ТАРТИБИ БАРГУЗОРИИ КОНФЕРЕНСИЯ</a:t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МАЪРУЗА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Соати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11:20– 11:30</a:t>
            </a:r>
            <a:endParaRPr lang="en-US" sz="3200" dirty="0"/>
          </a:p>
          <a:p>
            <a:pPr algn="ctr"/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Маърузаи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н.и.ф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Давлатшозода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Азиза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Ширинбек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дар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мавзуи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Рушди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забони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давлатӣ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дар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мақомоти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ҳифзи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ҳуқуқ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 (АВКДТ).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F009AED-F365-41C1-8C94-5AF7188B16FE}"/>
              </a:ext>
            </a:extLst>
          </p:cNvPr>
          <p:cNvSpPr txBox="1"/>
          <p:nvPr/>
        </p:nvSpPr>
        <p:spPr>
          <a:xfrm>
            <a:off x="664979" y="1020185"/>
            <a:ext cx="1032421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КОНФЕРЕНСИЯИ ИЛМИЮ АМАЛИИ ҶУМҲУРИЯВӢ БАХШИДА БА 30-СОЛАГИИ ИСТИҚЛОЛИ ДАВЛАТИИ ҶУМҲУРИИ ТОҶИКИСТОН ВА РӮЗИ ЗАБОНИ ДАВЛАТӢ ТАҲТИ УНВОНИ </a:t>
            </a:r>
          </a:p>
          <a:p>
            <a:pPr algn="ctr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«ЗАБОН ВА ИСТИҚЛОЛ»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8AED240-3B9D-49CE-8832-CB083ECB24EB}"/>
              </a:ext>
            </a:extLst>
          </p:cNvPr>
          <p:cNvSpPr txBox="1"/>
          <p:nvPr/>
        </p:nvSpPr>
        <p:spPr>
          <a:xfrm>
            <a:off x="4423145" y="6191236"/>
            <a:ext cx="2807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ДУШАНБЕ 2021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0667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F2A9F1-CE30-4649-888E-C512D383760A}"/>
              </a:ext>
            </a:extLst>
          </p:cNvPr>
          <p:cNvSpPr txBox="1"/>
          <p:nvPr/>
        </p:nvSpPr>
        <p:spPr>
          <a:xfrm>
            <a:off x="10058400" y="3923414"/>
            <a:ext cx="224347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br>
              <a:rPr lang="tg-Cyrl-TJ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g-Cyrl-TJ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ОКТЯБР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РӮЗИ ЗАБОНИ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ДАВЛАТИИ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ҶУМҲУРИИ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ТОҶИКИСТОН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59DA35-E486-42C8-ADFC-B70DDC9BED3C}"/>
              </a:ext>
            </a:extLst>
          </p:cNvPr>
          <p:cNvSpPr txBox="1"/>
          <p:nvPr/>
        </p:nvSpPr>
        <p:spPr>
          <a:xfrm>
            <a:off x="1472610" y="116959"/>
            <a:ext cx="9707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КУМИТАИ ЗАБОН ВА ИСТИЛОҲОТИ НАЗДИ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ҲУКУМАТИ ҶУМҲУРИИ ТОҶИКИСТОН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picture containing balloon, flower&#10;&#10;Description automatically generated">
            <a:extLst>
              <a:ext uri="{FF2B5EF4-FFF2-40B4-BE49-F238E27FC236}">
                <a16:creationId xmlns:a16="http://schemas.microsoft.com/office/drawing/2014/main" id="{2BEA13C4-DA1D-4705-9A3F-B0FB378106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55" y="116959"/>
            <a:ext cx="815242" cy="811619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5D0F95A5-B526-4759-A675-5083C877CF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0269" y="116959"/>
            <a:ext cx="932510" cy="857909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7F89E876-EE1E-482E-B999-7A94BA781C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72610" y="116959"/>
            <a:ext cx="1623238" cy="81161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3BF7B58-5F6D-42D9-A5C3-F734479BB056}"/>
              </a:ext>
            </a:extLst>
          </p:cNvPr>
          <p:cNvSpPr txBox="1"/>
          <p:nvPr/>
        </p:nvSpPr>
        <p:spPr>
          <a:xfrm>
            <a:off x="1212112" y="2247503"/>
            <a:ext cx="893134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ТАРТИБИ БАРГУЗОРИИ КОНФЕРЕНСИЯ</a:t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МАЪРУЗА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Соати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11:30– 11:40</a:t>
            </a:r>
            <a:endParaRPr lang="en-US" sz="3200" dirty="0"/>
          </a:p>
          <a:p>
            <a:pPr algn="ctr"/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Маърузаи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н.и.ф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Собирҷонов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Солеҳҷон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дар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мавзуи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Ҷумлаҳои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эҳсосии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водоркунанда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амрӣ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хитобӣ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 (ДДМИТ).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B2F476B-3061-4F74-A05C-A6161A8215D4}"/>
              </a:ext>
            </a:extLst>
          </p:cNvPr>
          <p:cNvSpPr txBox="1"/>
          <p:nvPr/>
        </p:nvSpPr>
        <p:spPr>
          <a:xfrm>
            <a:off x="664979" y="1020185"/>
            <a:ext cx="1032421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КОНФЕРЕНСИЯИ ИЛМИЮ АМАЛИИ ҶУМҲУРИЯВӢ БАХШИДА БА 30-СОЛАГИИ ИСТИҚЛОЛИ ДАВЛАТИИ ҶУМҲУРИИ ТОҶИКИСТОН ВА РӮЗИ ЗАБОНИ ДАВЛАТӢ ТАҲТИ УНВОНИ </a:t>
            </a:r>
          </a:p>
          <a:p>
            <a:pPr algn="ctr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«ЗАБОН ВА ИСТИҚЛОЛ»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EE5C94A-84BF-4820-A8FD-F23486E4C86B}"/>
              </a:ext>
            </a:extLst>
          </p:cNvPr>
          <p:cNvSpPr txBox="1"/>
          <p:nvPr/>
        </p:nvSpPr>
        <p:spPr>
          <a:xfrm>
            <a:off x="4423145" y="6191236"/>
            <a:ext cx="2807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ДУШАНБЕ 2021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32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F2A9F1-CE30-4649-888E-C512D383760A}"/>
              </a:ext>
            </a:extLst>
          </p:cNvPr>
          <p:cNvSpPr txBox="1"/>
          <p:nvPr/>
        </p:nvSpPr>
        <p:spPr>
          <a:xfrm>
            <a:off x="10058400" y="3923414"/>
            <a:ext cx="224347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br>
              <a:rPr lang="tg-Cyrl-TJ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g-Cyrl-TJ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ОКТЯБР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РӮЗИ ЗАБОНИ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ДАВЛАТИИ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ҶУМҲУРИИ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ТОҶИКИСТОН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59DA35-E486-42C8-ADFC-B70DDC9BED3C}"/>
              </a:ext>
            </a:extLst>
          </p:cNvPr>
          <p:cNvSpPr txBox="1"/>
          <p:nvPr/>
        </p:nvSpPr>
        <p:spPr>
          <a:xfrm>
            <a:off x="1472610" y="116959"/>
            <a:ext cx="9707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КУМИТАИ ЗАБОН ВА ИСТИЛОҲОТИ НАЗДИ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ҲУКУМАТИ ҶУМҲУРИИ ТОҶИКИСТОН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picture containing balloon, flower&#10;&#10;Description automatically generated">
            <a:extLst>
              <a:ext uri="{FF2B5EF4-FFF2-40B4-BE49-F238E27FC236}">
                <a16:creationId xmlns:a16="http://schemas.microsoft.com/office/drawing/2014/main" id="{2BEA13C4-DA1D-4705-9A3F-B0FB378106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55" y="116959"/>
            <a:ext cx="815242" cy="811619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5D0F95A5-B526-4759-A675-5083C877CF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0269" y="116959"/>
            <a:ext cx="932510" cy="857909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7F89E876-EE1E-482E-B999-7A94BA781C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72610" y="116959"/>
            <a:ext cx="1623238" cy="81161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3BF7B58-5F6D-42D9-A5C3-F734479BB056}"/>
              </a:ext>
            </a:extLst>
          </p:cNvPr>
          <p:cNvSpPr txBox="1"/>
          <p:nvPr/>
        </p:nvSpPr>
        <p:spPr>
          <a:xfrm>
            <a:off x="1212112" y="2247503"/>
            <a:ext cx="8931348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ТАРТИБИ БАРГУЗОРИИ КОНФЕРЕНСИЯ</a:t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МАЪРУЗА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Соати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11:40– 11:50</a:t>
            </a:r>
            <a:endParaRPr lang="en-US" sz="3200" dirty="0"/>
          </a:p>
          <a:p>
            <a:pPr algn="ctr"/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Маърузаи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н.и.ф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Худоёрзода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Раҷабалӣ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дар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мавзуи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Забонро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пок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мебояд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нигаҳ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дошт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Маркази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илмӣ-таҳқиқотии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Мавлоношиносӣ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»-и ДДБ ба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номи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Носири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Хусрав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0722AA-2D60-41E1-8833-E9680717B86D}"/>
              </a:ext>
            </a:extLst>
          </p:cNvPr>
          <p:cNvSpPr txBox="1"/>
          <p:nvPr/>
        </p:nvSpPr>
        <p:spPr>
          <a:xfrm>
            <a:off x="664979" y="1020185"/>
            <a:ext cx="1032421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КОНФЕРЕНСИЯИ ИЛМИЮ АМАЛИИ ҶУМҲУРИЯВӢ БАХШИДА БА 30-СОЛАГИИ ИСТИҚЛОЛИ ДАВЛАТИИ ҶУМҲУРИИ ТОҶИКИСТОН ВА РӮЗИ ЗАБОНИ ДАВЛАТӢ ТАҲТИ УНВОНИ </a:t>
            </a:r>
          </a:p>
          <a:p>
            <a:pPr algn="ctr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«ЗАБОН ВА ИСТИҚЛОЛ»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50F3CC4-C02A-4FAC-AAB8-6211D944F96B}"/>
              </a:ext>
            </a:extLst>
          </p:cNvPr>
          <p:cNvSpPr txBox="1"/>
          <p:nvPr/>
        </p:nvSpPr>
        <p:spPr>
          <a:xfrm>
            <a:off x="4423145" y="6191236"/>
            <a:ext cx="2807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ДУШАНБЕ 2021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214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059DA35-E486-42C8-ADFC-B70DDC9BED3C}"/>
              </a:ext>
            </a:extLst>
          </p:cNvPr>
          <p:cNvSpPr txBox="1"/>
          <p:nvPr/>
        </p:nvSpPr>
        <p:spPr>
          <a:xfrm>
            <a:off x="1472610" y="116959"/>
            <a:ext cx="9707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КУМИТАИ ЗАБОН ВА ИСТИЛОҲОТИ НАЗДИ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ҲУКУМАТИ ҶУМҲУРИИ ТОҶИКИСТОН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picture containing balloon, flower&#10;&#10;Description automatically generated">
            <a:extLst>
              <a:ext uri="{FF2B5EF4-FFF2-40B4-BE49-F238E27FC236}">
                <a16:creationId xmlns:a16="http://schemas.microsoft.com/office/drawing/2014/main" id="{2BEA13C4-DA1D-4705-9A3F-B0FB378106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55" y="116959"/>
            <a:ext cx="815242" cy="811619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5D0F95A5-B526-4759-A675-5083C877CF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0269" y="116959"/>
            <a:ext cx="932510" cy="857909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7F89E876-EE1E-482E-B999-7A94BA781C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72610" y="116959"/>
            <a:ext cx="1623238" cy="81161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3BF7B58-5F6D-42D9-A5C3-F734479BB056}"/>
              </a:ext>
            </a:extLst>
          </p:cNvPr>
          <p:cNvSpPr txBox="1"/>
          <p:nvPr/>
        </p:nvSpPr>
        <p:spPr>
          <a:xfrm>
            <a:off x="1754371" y="2583603"/>
            <a:ext cx="766275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ТАРТИБИ БАРГУЗОРИИ КОНФЕРЕНСИЯ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Масъули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чорабинӣ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Кумитаи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забон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истилоҳоти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назди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Ҳукумати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Ҷумҳурии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Тоҷикистон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Таърихи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баргузорӣ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5-уми октябри соли 2021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соати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09</a:t>
            </a:r>
            <a:r>
              <a:rPr lang="ru-RU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00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Макони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баргузорӣ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шаҳри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Душанбе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47A2F0F-1407-4662-87F4-871AFFED7C49}"/>
              </a:ext>
            </a:extLst>
          </p:cNvPr>
          <p:cNvSpPr txBox="1"/>
          <p:nvPr/>
        </p:nvSpPr>
        <p:spPr>
          <a:xfrm>
            <a:off x="10058400" y="3923414"/>
            <a:ext cx="224347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br>
              <a:rPr lang="tg-Cyrl-TJ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g-Cyrl-TJ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ОКТЯБР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РӮЗИ ЗАБОНИ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ДАВЛАТИИ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ҶУМҲУРИИ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ТОҶИКИСТОН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66FD89-3E45-4CD3-BFE9-878E0E9399AE}"/>
              </a:ext>
            </a:extLst>
          </p:cNvPr>
          <p:cNvSpPr txBox="1"/>
          <p:nvPr/>
        </p:nvSpPr>
        <p:spPr>
          <a:xfrm>
            <a:off x="664979" y="1020185"/>
            <a:ext cx="1032421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КОНФЕРЕНСИЯИ ИЛМИЮ АМАЛИИ ҶУМҲУРИЯВӢ БАХШИДА БА 30-СОЛАГИИ ИСТИҚЛОЛИ ДАВЛАТИИ ҶУМҲУРИИ ТОҶИКИСТОН ВА РӮЗИ ЗАБОНИ ДАВЛАТӢ ТАҲТИ УНВОНИ </a:t>
            </a:r>
          </a:p>
          <a:p>
            <a:pPr algn="ctr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«ЗАБОН ВА ИСТИҚЛОЛ»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846E7F7-0515-4D97-A180-0ABB77227AB3}"/>
              </a:ext>
            </a:extLst>
          </p:cNvPr>
          <p:cNvSpPr txBox="1"/>
          <p:nvPr/>
        </p:nvSpPr>
        <p:spPr>
          <a:xfrm>
            <a:off x="4423145" y="6191236"/>
            <a:ext cx="2807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ДУШАНБЕ 2021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5385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F2A9F1-CE30-4649-888E-C512D383760A}"/>
              </a:ext>
            </a:extLst>
          </p:cNvPr>
          <p:cNvSpPr txBox="1"/>
          <p:nvPr/>
        </p:nvSpPr>
        <p:spPr>
          <a:xfrm>
            <a:off x="10058400" y="3923414"/>
            <a:ext cx="224347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br>
              <a:rPr lang="tg-Cyrl-TJ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g-Cyrl-TJ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ОКТЯБР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РӮЗИ ЗАБОНИ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ДАВЛАТИИ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ҶУМҲУРИИ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ТОҶИКИСТОН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59DA35-E486-42C8-ADFC-B70DDC9BED3C}"/>
              </a:ext>
            </a:extLst>
          </p:cNvPr>
          <p:cNvSpPr txBox="1"/>
          <p:nvPr/>
        </p:nvSpPr>
        <p:spPr>
          <a:xfrm>
            <a:off x="1472610" y="116959"/>
            <a:ext cx="9707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КУМИТАИ ЗАБОН ВА ИСТИЛОҲОТИ НАЗДИ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ҲУКУМАТИ ҶУМҲУРИИ ТОҶИКИСТОН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picture containing balloon, flower&#10;&#10;Description automatically generated">
            <a:extLst>
              <a:ext uri="{FF2B5EF4-FFF2-40B4-BE49-F238E27FC236}">
                <a16:creationId xmlns:a16="http://schemas.microsoft.com/office/drawing/2014/main" id="{2BEA13C4-DA1D-4705-9A3F-B0FB378106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55" y="116959"/>
            <a:ext cx="815242" cy="811619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5D0F95A5-B526-4759-A675-5083C877CF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0269" y="116959"/>
            <a:ext cx="932510" cy="857909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7F89E876-EE1E-482E-B999-7A94BA781C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72610" y="116959"/>
            <a:ext cx="1623238" cy="81161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3BF7B58-5F6D-42D9-A5C3-F734479BB056}"/>
              </a:ext>
            </a:extLst>
          </p:cNvPr>
          <p:cNvSpPr txBox="1"/>
          <p:nvPr/>
        </p:nvSpPr>
        <p:spPr>
          <a:xfrm>
            <a:off x="1212112" y="2247503"/>
            <a:ext cx="893134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ТАРТИБИ БАРГУЗОРИИ КОНФЕРЕНСИЯ</a:t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МАЪРУЗА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Соати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11:50– 12:00</a:t>
            </a:r>
            <a:endParaRPr lang="en-US" sz="3200" dirty="0"/>
          </a:p>
          <a:p>
            <a:pPr algn="ctr"/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Маърузаи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н.и.ф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., Шарипов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Сангинмурод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дар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мавзуи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Вижагиҳои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забон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услуби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тарҷумаҳои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Бахтиёр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Муртазо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 (ДДБ ба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номи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Носири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Хусрав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3236D0F-3E3C-42C0-BC1A-21D6D2B29DD2}"/>
              </a:ext>
            </a:extLst>
          </p:cNvPr>
          <p:cNvSpPr txBox="1"/>
          <p:nvPr/>
        </p:nvSpPr>
        <p:spPr>
          <a:xfrm>
            <a:off x="664979" y="1020185"/>
            <a:ext cx="1032421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КОНФЕРЕНСИЯИ ИЛМИЮ АМАЛИИ ҶУМҲУРИЯВӢ БАХШИДА БА 30-СОЛАГИИ ИСТИҚЛОЛИ ДАВЛАТИИ ҶУМҲУРИИ ТОҶИКИСТОН ВА РӮЗИ ЗАБОНИ ДАВЛАТӢ ТАҲТИ УНВОНИ </a:t>
            </a:r>
          </a:p>
          <a:p>
            <a:pPr algn="ctr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«ЗАБОН ВА ИСТИҚЛОЛ»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87FF7E7-1227-4734-BEA8-5CCBF4FAB9B3}"/>
              </a:ext>
            </a:extLst>
          </p:cNvPr>
          <p:cNvSpPr txBox="1"/>
          <p:nvPr/>
        </p:nvSpPr>
        <p:spPr>
          <a:xfrm>
            <a:off x="4423145" y="6191236"/>
            <a:ext cx="2807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ДУШАНБЕ 2021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2441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F2A9F1-CE30-4649-888E-C512D383760A}"/>
              </a:ext>
            </a:extLst>
          </p:cNvPr>
          <p:cNvSpPr txBox="1"/>
          <p:nvPr/>
        </p:nvSpPr>
        <p:spPr>
          <a:xfrm>
            <a:off x="10058400" y="3923414"/>
            <a:ext cx="224347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br>
              <a:rPr lang="tg-Cyrl-TJ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g-Cyrl-TJ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ОКТЯБР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РӮЗИ ЗАБОНИ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ДАВЛАТИИ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ҶУМҲУРИИ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ТОҶИКИСТОН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59DA35-E486-42C8-ADFC-B70DDC9BED3C}"/>
              </a:ext>
            </a:extLst>
          </p:cNvPr>
          <p:cNvSpPr txBox="1"/>
          <p:nvPr/>
        </p:nvSpPr>
        <p:spPr>
          <a:xfrm>
            <a:off x="1472610" y="116959"/>
            <a:ext cx="9707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КУМИТАИ ЗАБОН ВА ИСТИЛОҲОТИ НАЗДИ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ҲУКУМАТИ ҶУМҲУРИИ ТОҶИКИСТОН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picture containing balloon, flower&#10;&#10;Description automatically generated">
            <a:extLst>
              <a:ext uri="{FF2B5EF4-FFF2-40B4-BE49-F238E27FC236}">
                <a16:creationId xmlns:a16="http://schemas.microsoft.com/office/drawing/2014/main" id="{2BEA13C4-DA1D-4705-9A3F-B0FB378106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55" y="116959"/>
            <a:ext cx="815242" cy="811619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5D0F95A5-B526-4759-A675-5083C877CF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0269" y="116959"/>
            <a:ext cx="932510" cy="857909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7F89E876-EE1E-482E-B999-7A94BA781C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72610" y="116959"/>
            <a:ext cx="1623238" cy="81161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3BF7B58-5F6D-42D9-A5C3-F734479BB056}"/>
              </a:ext>
            </a:extLst>
          </p:cNvPr>
          <p:cNvSpPr txBox="1"/>
          <p:nvPr/>
        </p:nvSpPr>
        <p:spPr>
          <a:xfrm>
            <a:off x="1212112" y="2247503"/>
            <a:ext cx="893134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ТАРТИБИ БАРГУЗОРИИ КОНФЕРЕНСИЯ</a:t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ТАНАФФУС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Соати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12:00 – 13:00</a:t>
            </a:r>
            <a:endParaRPr lang="en-US" sz="3200" dirty="0"/>
          </a:p>
          <a:p>
            <a:pPr algn="ctr"/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12BA178-D483-4601-8792-15A389918265}"/>
              </a:ext>
            </a:extLst>
          </p:cNvPr>
          <p:cNvSpPr txBox="1"/>
          <p:nvPr/>
        </p:nvSpPr>
        <p:spPr>
          <a:xfrm>
            <a:off x="664979" y="1020185"/>
            <a:ext cx="1032421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КОНФЕРЕНСИЯИ ИЛМИЮ АМАЛИИ ҶУМҲУРИЯВӢ БАХШИДА БА 30-СОЛАГИИ ИСТИҚЛОЛИ ДАВЛАТИИ ҶУМҲУРИИ ТОҶИКИСТОН ВА РӮЗИ ЗАБОНИ ДАВЛАТӢ ТАҲТИ УНВОНИ </a:t>
            </a:r>
          </a:p>
          <a:p>
            <a:pPr algn="ctr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«ЗАБОН ВА ИСТИҚЛОЛ»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7D504B3-FA40-4D3F-8A26-D445F7DE4B42}"/>
              </a:ext>
            </a:extLst>
          </p:cNvPr>
          <p:cNvSpPr txBox="1"/>
          <p:nvPr/>
        </p:nvSpPr>
        <p:spPr>
          <a:xfrm>
            <a:off x="4423145" y="6191236"/>
            <a:ext cx="2807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ДУШАНБЕ 2021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7752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F2A9F1-CE30-4649-888E-C512D383760A}"/>
              </a:ext>
            </a:extLst>
          </p:cNvPr>
          <p:cNvSpPr txBox="1"/>
          <p:nvPr/>
        </p:nvSpPr>
        <p:spPr>
          <a:xfrm>
            <a:off x="10058400" y="3923414"/>
            <a:ext cx="224347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br>
              <a:rPr lang="tg-Cyrl-TJ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g-Cyrl-TJ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ОКТЯБР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РӮЗИ ЗАБОНИ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ДАВЛАТИИ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ҶУМҲУРИИ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ТОҶИКИСТОН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59DA35-E486-42C8-ADFC-B70DDC9BED3C}"/>
              </a:ext>
            </a:extLst>
          </p:cNvPr>
          <p:cNvSpPr txBox="1"/>
          <p:nvPr/>
        </p:nvSpPr>
        <p:spPr>
          <a:xfrm>
            <a:off x="1472610" y="116959"/>
            <a:ext cx="9707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КУМИТАИ ЗАБОН ВА ИСТИЛОҲОТИ НАЗДИ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ҲУКУМАТИ ҶУМҲУРИИ ТОҶИКИСТОН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picture containing balloon, flower&#10;&#10;Description automatically generated">
            <a:extLst>
              <a:ext uri="{FF2B5EF4-FFF2-40B4-BE49-F238E27FC236}">
                <a16:creationId xmlns:a16="http://schemas.microsoft.com/office/drawing/2014/main" id="{2BEA13C4-DA1D-4705-9A3F-B0FB378106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55" y="116959"/>
            <a:ext cx="815242" cy="811619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5D0F95A5-B526-4759-A675-5083C877CF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0269" y="116959"/>
            <a:ext cx="932510" cy="857909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7F89E876-EE1E-482E-B999-7A94BA781C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72610" y="116959"/>
            <a:ext cx="1623238" cy="81161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3BF7B58-5F6D-42D9-A5C3-F734479BB056}"/>
              </a:ext>
            </a:extLst>
          </p:cNvPr>
          <p:cNvSpPr txBox="1"/>
          <p:nvPr/>
        </p:nvSpPr>
        <p:spPr>
          <a:xfrm>
            <a:off x="1212112" y="2247503"/>
            <a:ext cx="893134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ТАРТИБИ БАРГУЗОРИИ КОНФЕРЕНСИЯ</a:t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МАЪРУЗА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Соати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13:00– 13:10</a:t>
            </a:r>
            <a:endParaRPr lang="en-US" sz="3200" dirty="0"/>
          </a:p>
          <a:p>
            <a:pPr algn="ctr"/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Маърузаи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сардори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шуъбаи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танзими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истилоҳоти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КЗИ ҲҶТ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Зулфониён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Раҳим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Раҷабзода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Эҳёи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ҷойномҳои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тоҷикӣ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дар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замони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Истиқлол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49C753-497F-417C-B82E-59A2D5BCD3BE}"/>
              </a:ext>
            </a:extLst>
          </p:cNvPr>
          <p:cNvSpPr txBox="1"/>
          <p:nvPr/>
        </p:nvSpPr>
        <p:spPr>
          <a:xfrm>
            <a:off x="664979" y="1020185"/>
            <a:ext cx="1032421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КОНФЕРЕНСИЯИ ИЛМИЮ АМАЛИИ ҶУМҲУРИЯВӢ БАХШИДА БА 30-СОЛАГИИ ИСТИҚЛОЛИ ДАВЛАТИИ ҶУМҲУРИИ ТОҶИКИСТОН ВА РӮЗИ ЗАБОНИ ДАВЛАТӢ ТАҲТИ УНВОНИ </a:t>
            </a:r>
          </a:p>
          <a:p>
            <a:pPr algn="ctr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«ЗАБОН ВА ИСТИҚЛОЛ»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FC70C9C-9E2F-44CA-ADEA-7200824C8D64}"/>
              </a:ext>
            </a:extLst>
          </p:cNvPr>
          <p:cNvSpPr txBox="1"/>
          <p:nvPr/>
        </p:nvSpPr>
        <p:spPr>
          <a:xfrm>
            <a:off x="4423145" y="6191236"/>
            <a:ext cx="2807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ДУШАНБЕ 2021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0501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F2A9F1-CE30-4649-888E-C512D383760A}"/>
              </a:ext>
            </a:extLst>
          </p:cNvPr>
          <p:cNvSpPr txBox="1"/>
          <p:nvPr/>
        </p:nvSpPr>
        <p:spPr>
          <a:xfrm>
            <a:off x="10058400" y="3923414"/>
            <a:ext cx="224347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br>
              <a:rPr lang="tg-Cyrl-TJ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g-Cyrl-TJ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ОКТЯБР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РӮЗИ ЗАБОНИ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ДАВЛАТИИ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ҶУМҲУРИИ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ТОҶИКИСТОН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59DA35-E486-42C8-ADFC-B70DDC9BED3C}"/>
              </a:ext>
            </a:extLst>
          </p:cNvPr>
          <p:cNvSpPr txBox="1"/>
          <p:nvPr/>
        </p:nvSpPr>
        <p:spPr>
          <a:xfrm>
            <a:off x="1472610" y="116959"/>
            <a:ext cx="9707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КУМИТАИ ЗАБОН ВА ИСТИЛОҲОТИ НАЗДИ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ҲУКУМАТИ ҶУМҲУРИИ ТОҶИКИСТОН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picture containing balloon, flower&#10;&#10;Description automatically generated">
            <a:extLst>
              <a:ext uri="{FF2B5EF4-FFF2-40B4-BE49-F238E27FC236}">
                <a16:creationId xmlns:a16="http://schemas.microsoft.com/office/drawing/2014/main" id="{2BEA13C4-DA1D-4705-9A3F-B0FB378106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55" y="116959"/>
            <a:ext cx="815242" cy="811619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5D0F95A5-B526-4759-A675-5083C877CF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0269" y="116959"/>
            <a:ext cx="932510" cy="857909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7F89E876-EE1E-482E-B999-7A94BA781C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72610" y="116959"/>
            <a:ext cx="1623238" cy="81161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3BF7B58-5F6D-42D9-A5C3-F734479BB056}"/>
              </a:ext>
            </a:extLst>
          </p:cNvPr>
          <p:cNvSpPr txBox="1"/>
          <p:nvPr/>
        </p:nvSpPr>
        <p:spPr>
          <a:xfrm>
            <a:off x="1212112" y="2247503"/>
            <a:ext cx="893134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ТАРТИБИ БАРГУЗОРИИ КОНФЕРЕНСИЯ</a:t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МАЪРУЗА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Соати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13:10– 13:20</a:t>
            </a:r>
            <a:endParaRPr lang="en-US" sz="3200" dirty="0"/>
          </a:p>
          <a:p>
            <a:pPr algn="ctr"/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Маърузаи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сармуҳаррири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маҷаллаи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Маорифи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Тоҷикистон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Набизода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Саида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Фазл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дар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мавзуи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Мушкилоти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истилоҳ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хулосаҳо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атрофи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он».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4FFB42-E47B-43A9-992E-7B75B6135871}"/>
              </a:ext>
            </a:extLst>
          </p:cNvPr>
          <p:cNvSpPr txBox="1"/>
          <p:nvPr/>
        </p:nvSpPr>
        <p:spPr>
          <a:xfrm>
            <a:off x="664979" y="1020185"/>
            <a:ext cx="1032421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КОНФЕРЕНСИЯИ ИЛМИЮ АМАЛИИ ҶУМҲУРИЯВӢ БАХШИДА БА 30-СОЛАГИИ ИСТИҚЛОЛИ ДАВЛАТИИ ҶУМҲУРИИ ТОҶИКИСТОН ВА РӮЗИ ЗАБОНИ ДАВЛАТӢ ТАҲТИ УНВОНИ </a:t>
            </a:r>
          </a:p>
          <a:p>
            <a:pPr algn="ctr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«ЗАБОН ВА ИСТИҚЛОЛ»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CF646F-9464-4478-8454-AC880D84DF58}"/>
              </a:ext>
            </a:extLst>
          </p:cNvPr>
          <p:cNvSpPr txBox="1"/>
          <p:nvPr/>
        </p:nvSpPr>
        <p:spPr>
          <a:xfrm>
            <a:off x="4423145" y="6191236"/>
            <a:ext cx="2807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ДУШАНБЕ 2021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748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F2A9F1-CE30-4649-888E-C512D383760A}"/>
              </a:ext>
            </a:extLst>
          </p:cNvPr>
          <p:cNvSpPr txBox="1"/>
          <p:nvPr/>
        </p:nvSpPr>
        <p:spPr>
          <a:xfrm>
            <a:off x="10058400" y="3923414"/>
            <a:ext cx="224347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br>
              <a:rPr lang="tg-Cyrl-TJ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g-Cyrl-TJ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ОКТЯБР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РӮЗИ ЗАБОНИ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ДАВЛАТИИ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ҶУМҲУРИИ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ТОҶИКИСТОН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59DA35-E486-42C8-ADFC-B70DDC9BED3C}"/>
              </a:ext>
            </a:extLst>
          </p:cNvPr>
          <p:cNvSpPr txBox="1"/>
          <p:nvPr/>
        </p:nvSpPr>
        <p:spPr>
          <a:xfrm>
            <a:off x="1472610" y="116959"/>
            <a:ext cx="9707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КУМИТАИ ЗАБОН ВА ИСТИЛОҲОТИ НАЗДИ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ҲУКУМАТИ ҶУМҲУРИИ ТОҶИКИСТОН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picture containing balloon, flower&#10;&#10;Description automatically generated">
            <a:extLst>
              <a:ext uri="{FF2B5EF4-FFF2-40B4-BE49-F238E27FC236}">
                <a16:creationId xmlns:a16="http://schemas.microsoft.com/office/drawing/2014/main" id="{2BEA13C4-DA1D-4705-9A3F-B0FB378106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55" y="116959"/>
            <a:ext cx="815242" cy="811619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5D0F95A5-B526-4759-A675-5083C877CF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0269" y="116959"/>
            <a:ext cx="932510" cy="857909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7F89E876-EE1E-482E-B999-7A94BA781C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72610" y="116959"/>
            <a:ext cx="1623238" cy="81161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3BF7B58-5F6D-42D9-A5C3-F734479BB056}"/>
              </a:ext>
            </a:extLst>
          </p:cNvPr>
          <p:cNvSpPr txBox="1"/>
          <p:nvPr/>
        </p:nvSpPr>
        <p:spPr>
          <a:xfrm>
            <a:off x="1016997" y="2247503"/>
            <a:ext cx="9126463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ТАРТИБИ БАРГУЗОРИИ КОНФЕРЕНСИЯ</a:t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МАЪРУЗА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Соати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13:20– 13:30</a:t>
            </a:r>
            <a:endParaRPr lang="en-US" sz="3200" dirty="0"/>
          </a:p>
          <a:p>
            <a:pPr algn="ctr"/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Маърузаи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сармутахассиси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шуъбаи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ташкилию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ҳуқуқии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КЗИ ҲҶТ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Буриева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Шаҳноза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дар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мавзуи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Рушди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лексикаи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ҳунарҳои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мардумӣ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дар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замони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Истиқлол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8F1A93-18BC-458B-A468-368DBAFED7D9}"/>
              </a:ext>
            </a:extLst>
          </p:cNvPr>
          <p:cNvSpPr txBox="1"/>
          <p:nvPr/>
        </p:nvSpPr>
        <p:spPr>
          <a:xfrm>
            <a:off x="664979" y="1020185"/>
            <a:ext cx="1032421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КОНФЕРЕНСИЯИ ИЛМИЮ АМАЛИИ ҶУМҲУРИЯВӢ БАХШИДА БА 30-СОЛАГИИ ИСТИҚЛОЛИ ДАВЛАТИИ ҶУМҲУРИИ ТОҶИКИСТОН ВА РӮЗИ ЗАБОНИ ДАВЛАТӢ ТАҲТИ УНВОНИ </a:t>
            </a:r>
          </a:p>
          <a:p>
            <a:pPr algn="ctr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«ЗАБОН ВА ИСТИҚЛОЛ»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496194A-72B0-4263-8BCE-CC49C5A68E3A}"/>
              </a:ext>
            </a:extLst>
          </p:cNvPr>
          <p:cNvSpPr txBox="1"/>
          <p:nvPr/>
        </p:nvSpPr>
        <p:spPr>
          <a:xfrm>
            <a:off x="4423145" y="6191236"/>
            <a:ext cx="2807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ДУШАНБЕ 2021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4790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F2A9F1-CE30-4649-888E-C512D383760A}"/>
              </a:ext>
            </a:extLst>
          </p:cNvPr>
          <p:cNvSpPr txBox="1"/>
          <p:nvPr/>
        </p:nvSpPr>
        <p:spPr>
          <a:xfrm>
            <a:off x="10058400" y="3923414"/>
            <a:ext cx="224347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br>
              <a:rPr lang="tg-Cyrl-TJ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g-Cyrl-TJ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ОКТЯБР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РӮЗИ ЗАБОНИ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ДАВЛАТИИ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ҶУМҲУРИИ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ТОҶИКИСТОН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59DA35-E486-42C8-ADFC-B70DDC9BED3C}"/>
              </a:ext>
            </a:extLst>
          </p:cNvPr>
          <p:cNvSpPr txBox="1"/>
          <p:nvPr/>
        </p:nvSpPr>
        <p:spPr>
          <a:xfrm>
            <a:off x="1472610" y="116959"/>
            <a:ext cx="9707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КУМИТАИ ЗАБОН ВА ИСТИЛОҲОТИ НАЗДИ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ҲУКУМАТИ ҶУМҲУРИИ ТОҶИКИСТОН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picture containing balloon, flower&#10;&#10;Description automatically generated">
            <a:extLst>
              <a:ext uri="{FF2B5EF4-FFF2-40B4-BE49-F238E27FC236}">
                <a16:creationId xmlns:a16="http://schemas.microsoft.com/office/drawing/2014/main" id="{2BEA13C4-DA1D-4705-9A3F-B0FB378106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55" y="116959"/>
            <a:ext cx="815242" cy="811619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5D0F95A5-B526-4759-A675-5083C877CF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0269" y="116959"/>
            <a:ext cx="932510" cy="857909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7F89E876-EE1E-482E-B999-7A94BA781C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72610" y="116959"/>
            <a:ext cx="1623238" cy="81161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3BF7B58-5F6D-42D9-A5C3-F734479BB056}"/>
              </a:ext>
            </a:extLst>
          </p:cNvPr>
          <p:cNvSpPr txBox="1"/>
          <p:nvPr/>
        </p:nvSpPr>
        <p:spPr>
          <a:xfrm>
            <a:off x="1016997" y="2247503"/>
            <a:ext cx="9126463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ТАРТИБИ БАРГУЗОРИИ КОНФЕРЕНСИЯ</a:t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МАЪРУЗА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Соати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13:30– 13:40</a:t>
            </a:r>
            <a:endParaRPr lang="en-US" sz="3200" dirty="0"/>
          </a:p>
          <a:p>
            <a:pPr algn="ctr"/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Маърузаи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сармутахассиси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шуъбаи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танзими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истилоҳоти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КЗИ ҲҶТ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Фарҳодова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Сарвбону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дар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мавзуи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Ташаккули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истилоҳоти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чорводорӣ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дар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забони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тоҷикӣ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C4743E9-B90C-4D6A-BD22-56FF684800CB}"/>
              </a:ext>
            </a:extLst>
          </p:cNvPr>
          <p:cNvSpPr txBox="1"/>
          <p:nvPr/>
        </p:nvSpPr>
        <p:spPr>
          <a:xfrm>
            <a:off x="664979" y="1020185"/>
            <a:ext cx="1032421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КОНФЕРЕНСИЯИ ИЛМИЮ АМАЛИИ ҶУМҲУРИЯВӢ БАХШИДА БА 30-СОЛАГИИ ИСТИҚЛОЛИ ДАВЛАТИИ ҶУМҲУРИИ ТОҶИКИСТОН ВА РӮЗИ ЗАБОНИ ДАВЛАТӢ ТАҲТИ УНВОНИ </a:t>
            </a:r>
          </a:p>
          <a:p>
            <a:pPr algn="ctr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«ЗАБОН ВА ИСТИҚЛОЛ»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965813F-403B-45E7-B6AB-965736E54B8E}"/>
              </a:ext>
            </a:extLst>
          </p:cNvPr>
          <p:cNvSpPr txBox="1"/>
          <p:nvPr/>
        </p:nvSpPr>
        <p:spPr>
          <a:xfrm>
            <a:off x="4423145" y="6191236"/>
            <a:ext cx="2807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ДУШАНБЕ 2021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3295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F2A9F1-CE30-4649-888E-C512D383760A}"/>
              </a:ext>
            </a:extLst>
          </p:cNvPr>
          <p:cNvSpPr txBox="1"/>
          <p:nvPr/>
        </p:nvSpPr>
        <p:spPr>
          <a:xfrm>
            <a:off x="10058400" y="3923414"/>
            <a:ext cx="224347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br>
              <a:rPr lang="tg-Cyrl-TJ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g-Cyrl-TJ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ОКТЯБР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РӮЗИ ЗАБОНИ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ДАВЛАТИИ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ҶУМҲУРИИ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ТОҶИКИСТОН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59DA35-E486-42C8-ADFC-B70DDC9BED3C}"/>
              </a:ext>
            </a:extLst>
          </p:cNvPr>
          <p:cNvSpPr txBox="1"/>
          <p:nvPr/>
        </p:nvSpPr>
        <p:spPr>
          <a:xfrm>
            <a:off x="1472610" y="116959"/>
            <a:ext cx="9707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КУМИТАИ ЗАБОН ВА ИСТИЛОҲОТИ НАЗДИ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ҲУКУМАТИ ҶУМҲУРИИ ТОҶИКИСТОН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picture containing balloon, flower&#10;&#10;Description automatically generated">
            <a:extLst>
              <a:ext uri="{FF2B5EF4-FFF2-40B4-BE49-F238E27FC236}">
                <a16:creationId xmlns:a16="http://schemas.microsoft.com/office/drawing/2014/main" id="{2BEA13C4-DA1D-4705-9A3F-B0FB378106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55" y="116959"/>
            <a:ext cx="815242" cy="811619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5D0F95A5-B526-4759-A675-5083C877CF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0269" y="116959"/>
            <a:ext cx="932510" cy="857909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7F89E876-EE1E-482E-B999-7A94BA781C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72610" y="116959"/>
            <a:ext cx="1623238" cy="81161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3BF7B58-5F6D-42D9-A5C3-F734479BB056}"/>
              </a:ext>
            </a:extLst>
          </p:cNvPr>
          <p:cNvSpPr txBox="1"/>
          <p:nvPr/>
        </p:nvSpPr>
        <p:spPr>
          <a:xfrm>
            <a:off x="1016997" y="2247503"/>
            <a:ext cx="9126463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ТАРТИБИ БАРГУЗОРИИ КОНФЕРЕНСИЯ</a:t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МАЪРУЗА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Соати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13:40– 13:50</a:t>
            </a:r>
            <a:endParaRPr lang="en-US" sz="3200" dirty="0"/>
          </a:p>
          <a:p>
            <a:pPr algn="ctr"/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Маърузаи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Раҳмонов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Маҳмурод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устоди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забони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тоҷикии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ДДБ ба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номи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Носири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Хусрав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дар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мавзуи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Баъзе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вижагиҳои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забон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услуби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осори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Ѓафур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Мулло».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9963585-EB4F-451C-883E-DCC83DF185DC}"/>
              </a:ext>
            </a:extLst>
          </p:cNvPr>
          <p:cNvSpPr txBox="1"/>
          <p:nvPr/>
        </p:nvSpPr>
        <p:spPr>
          <a:xfrm>
            <a:off x="664979" y="1020185"/>
            <a:ext cx="1032421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КОНФЕРЕНСИЯИ ИЛМИЮ АМАЛИИ ҶУМҲУРИЯВӢ БАХШИДА БА 30-СОЛАГИИ ИСТИҚЛОЛИ ДАВЛАТИИ ҶУМҲУРИИ ТОҶИКИСТОН ВА РӮЗИ ЗАБОНИ ДАВЛАТӢ ТАҲТИ УНВОНИ </a:t>
            </a:r>
          </a:p>
          <a:p>
            <a:pPr algn="ctr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«ЗАБОН ВА ИСТИҚЛОЛ»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22A926B-2830-4C3D-9477-07BC1496C476}"/>
              </a:ext>
            </a:extLst>
          </p:cNvPr>
          <p:cNvSpPr txBox="1"/>
          <p:nvPr/>
        </p:nvSpPr>
        <p:spPr>
          <a:xfrm>
            <a:off x="4423145" y="6191236"/>
            <a:ext cx="2807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ДУШАНБЕ 2021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3734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F2A9F1-CE30-4649-888E-C512D383760A}"/>
              </a:ext>
            </a:extLst>
          </p:cNvPr>
          <p:cNvSpPr txBox="1"/>
          <p:nvPr/>
        </p:nvSpPr>
        <p:spPr>
          <a:xfrm>
            <a:off x="10058400" y="3923414"/>
            <a:ext cx="224347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br>
              <a:rPr lang="tg-Cyrl-TJ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g-Cyrl-TJ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ОКТЯБР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РӮЗИ ЗАБОНИ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ДАВЛАТИИ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ҶУМҲУРИИ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ТОҶИКИСТОН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59DA35-E486-42C8-ADFC-B70DDC9BED3C}"/>
              </a:ext>
            </a:extLst>
          </p:cNvPr>
          <p:cNvSpPr txBox="1"/>
          <p:nvPr/>
        </p:nvSpPr>
        <p:spPr>
          <a:xfrm>
            <a:off x="1472610" y="116959"/>
            <a:ext cx="9707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КУМИТАИ ЗАБОН ВА ИСТИЛОҲОТИ НАЗДИ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ҲУКУМАТИ ҶУМҲУРИИ ТОҶИКИСТОН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picture containing balloon, flower&#10;&#10;Description automatically generated">
            <a:extLst>
              <a:ext uri="{FF2B5EF4-FFF2-40B4-BE49-F238E27FC236}">
                <a16:creationId xmlns:a16="http://schemas.microsoft.com/office/drawing/2014/main" id="{2BEA13C4-DA1D-4705-9A3F-B0FB378106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55" y="116959"/>
            <a:ext cx="815242" cy="811619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5D0F95A5-B526-4759-A675-5083C877CF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0269" y="116959"/>
            <a:ext cx="932510" cy="857909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7F89E876-EE1E-482E-B999-7A94BA781C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72610" y="116959"/>
            <a:ext cx="1623238" cy="81161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3BF7B58-5F6D-42D9-A5C3-F734479BB056}"/>
              </a:ext>
            </a:extLst>
          </p:cNvPr>
          <p:cNvSpPr txBox="1"/>
          <p:nvPr/>
        </p:nvSpPr>
        <p:spPr>
          <a:xfrm>
            <a:off x="1016997" y="2247503"/>
            <a:ext cx="9126463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ТАРТИБИ БАРГУЗОРИИ КОНФЕРЕНСИЯ</a:t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МАЪРУЗА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Соати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13:50– 14:00</a:t>
            </a:r>
            <a:endParaRPr lang="en-US" sz="3200" dirty="0"/>
          </a:p>
          <a:p>
            <a:pPr algn="ctr"/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Маърузаи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Муҳаббат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Маҳмадалиева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саромӯзгори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забони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тоҷикии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ДДБ ба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номи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Носири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Хусрав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дар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мавзуи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Татбиқи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Қонуни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Ҷумҳурии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Тоҷикистон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«Дар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бораи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забони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давлатии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Ҷумҳурии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Тоҷикистон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 дар дарси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забони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адабии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ҳозираи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тоҷик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998D36A-D6D4-41D8-92EE-7CF3BB4E052E}"/>
              </a:ext>
            </a:extLst>
          </p:cNvPr>
          <p:cNvSpPr txBox="1"/>
          <p:nvPr/>
        </p:nvSpPr>
        <p:spPr>
          <a:xfrm>
            <a:off x="664979" y="1020185"/>
            <a:ext cx="1032421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КОНФЕРЕНСИЯИ ИЛМИЮ АМАЛИИ ҶУМҲУРИЯВӢ БАХШИДА БА 30-СОЛАГИИ ИСТИҚЛОЛИ ДАВЛАТИИ ҶУМҲУРИИ ТОҶИКИСТОН ВА РӮЗИ ЗАБОНИ ДАВЛАТӢ ТАҲТИ УНВОНИ </a:t>
            </a:r>
          </a:p>
          <a:p>
            <a:pPr algn="ctr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«ЗАБОН ВА ИСТИҚЛОЛ»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AF3F106-2857-4667-BF19-C1293B04E189}"/>
              </a:ext>
            </a:extLst>
          </p:cNvPr>
          <p:cNvSpPr txBox="1"/>
          <p:nvPr/>
        </p:nvSpPr>
        <p:spPr>
          <a:xfrm>
            <a:off x="4423145" y="6191236"/>
            <a:ext cx="2807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ДУШАНБЕ 2021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5666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F2A9F1-CE30-4649-888E-C512D383760A}"/>
              </a:ext>
            </a:extLst>
          </p:cNvPr>
          <p:cNvSpPr txBox="1"/>
          <p:nvPr/>
        </p:nvSpPr>
        <p:spPr>
          <a:xfrm>
            <a:off x="10058400" y="3923414"/>
            <a:ext cx="224347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br>
              <a:rPr lang="tg-Cyrl-TJ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g-Cyrl-TJ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ОКТЯБР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РӮЗИ ЗАБОНИ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ДАВЛАТИИ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ҶУМҲУРИИ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ТОҶИКИСТОН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59DA35-E486-42C8-ADFC-B70DDC9BED3C}"/>
              </a:ext>
            </a:extLst>
          </p:cNvPr>
          <p:cNvSpPr txBox="1"/>
          <p:nvPr/>
        </p:nvSpPr>
        <p:spPr>
          <a:xfrm>
            <a:off x="1472610" y="116959"/>
            <a:ext cx="9707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КУМИТАИ ЗАБОН ВА ИСТИЛОҲОТИ НАЗДИ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ҲУКУМАТИ ҶУМҲУРИИ ТОҶИКИСТОН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picture containing balloon, flower&#10;&#10;Description automatically generated">
            <a:extLst>
              <a:ext uri="{FF2B5EF4-FFF2-40B4-BE49-F238E27FC236}">
                <a16:creationId xmlns:a16="http://schemas.microsoft.com/office/drawing/2014/main" id="{2BEA13C4-DA1D-4705-9A3F-B0FB378106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55" y="116959"/>
            <a:ext cx="815242" cy="811619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5D0F95A5-B526-4759-A675-5083C877CF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0269" y="116959"/>
            <a:ext cx="932510" cy="857909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7F89E876-EE1E-482E-B999-7A94BA781C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72610" y="116959"/>
            <a:ext cx="1623238" cy="81161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3BF7B58-5F6D-42D9-A5C3-F734479BB056}"/>
              </a:ext>
            </a:extLst>
          </p:cNvPr>
          <p:cNvSpPr txBox="1"/>
          <p:nvPr/>
        </p:nvSpPr>
        <p:spPr>
          <a:xfrm>
            <a:off x="1222744" y="2604118"/>
            <a:ext cx="8931348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ТАРТИБИ БАРГУЗОРИИ КОНФЕРЕНСИЯ</a:t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МУЗОКИРА ВА ҚАБУЛИ ТАВСИЯНОМА</a:t>
            </a:r>
          </a:p>
          <a:p>
            <a:pPr algn="ctr"/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Соати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14:00</a:t>
            </a:r>
            <a:endParaRPr lang="en-US" sz="3200" dirty="0"/>
          </a:p>
          <a:p>
            <a:pPr algn="ctr"/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DE59E1F-AA7F-478D-93B6-81F60C51AB63}"/>
              </a:ext>
            </a:extLst>
          </p:cNvPr>
          <p:cNvSpPr txBox="1"/>
          <p:nvPr/>
        </p:nvSpPr>
        <p:spPr>
          <a:xfrm>
            <a:off x="664979" y="1020185"/>
            <a:ext cx="1032421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КОНФЕРЕНСИЯИ ИЛМИЮ АМАЛИИ ҶУМҲУРИЯВӢ БАХШИДА БА 30-СОЛАГИИ ИСТИҚЛОЛИ ДАВЛАТИИ ҶУМҲУРИИ ТОҶИКИСТОН ВА РӮЗИ ЗАБОНИ ДАВЛАТӢ ТАҲТИ УНВОНИ </a:t>
            </a:r>
          </a:p>
          <a:p>
            <a:pPr algn="ctr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«ЗАБОН ВА ИСТИҚЛОЛ»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D623D4E-12CB-4C33-8419-500CA0DDA9A9}"/>
              </a:ext>
            </a:extLst>
          </p:cNvPr>
          <p:cNvSpPr txBox="1"/>
          <p:nvPr/>
        </p:nvSpPr>
        <p:spPr>
          <a:xfrm>
            <a:off x="4423145" y="6191236"/>
            <a:ext cx="2807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ДУШАНБЕ 2021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608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F2A9F1-CE30-4649-888E-C512D383760A}"/>
              </a:ext>
            </a:extLst>
          </p:cNvPr>
          <p:cNvSpPr txBox="1"/>
          <p:nvPr/>
        </p:nvSpPr>
        <p:spPr>
          <a:xfrm>
            <a:off x="10058400" y="3923414"/>
            <a:ext cx="224347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br>
              <a:rPr lang="tg-Cyrl-TJ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g-Cyrl-TJ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ОКТЯБР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РӮЗИ ЗАБОНИ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ДАВЛАТИИ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ҶУМҲУРИИ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ТОҶИКИСТОН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59DA35-E486-42C8-ADFC-B70DDC9BED3C}"/>
              </a:ext>
            </a:extLst>
          </p:cNvPr>
          <p:cNvSpPr txBox="1"/>
          <p:nvPr/>
        </p:nvSpPr>
        <p:spPr>
          <a:xfrm>
            <a:off x="1472610" y="116959"/>
            <a:ext cx="9707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КУМИТАИ ЗАБОН ВА ИСТИЛОҲОТИ НАЗДИ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ҲУКУМАТИ ҶУМҲУРИИ ТОҶИКИСТОН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picture containing balloon, flower&#10;&#10;Description automatically generated">
            <a:extLst>
              <a:ext uri="{FF2B5EF4-FFF2-40B4-BE49-F238E27FC236}">
                <a16:creationId xmlns:a16="http://schemas.microsoft.com/office/drawing/2014/main" id="{2BEA13C4-DA1D-4705-9A3F-B0FB378106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55" y="116959"/>
            <a:ext cx="815242" cy="811619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5D0F95A5-B526-4759-A675-5083C877CF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0269" y="116959"/>
            <a:ext cx="932510" cy="857909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7F89E876-EE1E-482E-B999-7A94BA781C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72610" y="116959"/>
            <a:ext cx="1623238" cy="81161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3BF7B58-5F6D-42D9-A5C3-F734479BB056}"/>
              </a:ext>
            </a:extLst>
          </p:cNvPr>
          <p:cNvSpPr txBox="1"/>
          <p:nvPr/>
        </p:nvSpPr>
        <p:spPr>
          <a:xfrm>
            <a:off x="1286540" y="2682904"/>
            <a:ext cx="893134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ТАРТИБИ БАРГУЗОРИИ КОНФЕРЕНСИЯ</a:t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СУХАНРОНӢ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Соати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09:00– 09:10</a:t>
            </a:r>
            <a:endParaRPr lang="en-US" sz="3200" dirty="0"/>
          </a:p>
          <a:p>
            <a:pPr algn="ctr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Сухани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ифтитоҳии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раиси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Кумитаи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забон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истилоҳоти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назди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Ҳукумати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Ҷумҳурии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Тоҷикистон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д.и.ф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., профессор</a:t>
            </a:r>
          </a:p>
          <a:p>
            <a:pPr algn="ctr"/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Олимҷон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Муҳаммадҷонзода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71EEC7-22C4-4359-A487-95534C6971E7}"/>
              </a:ext>
            </a:extLst>
          </p:cNvPr>
          <p:cNvSpPr txBox="1"/>
          <p:nvPr/>
        </p:nvSpPr>
        <p:spPr>
          <a:xfrm>
            <a:off x="664979" y="1020185"/>
            <a:ext cx="1032421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КОНФЕРЕНСИЯИ ИЛМИЮ АМАЛИИ ҶУМҲУРИЯВӢ БАХШИДА БА 30-СОЛАГИИ ИСТИҚЛОЛИ ДАВЛАТИИ ҶУМҲУРИИ ТОҶИКИСТОН ВА РӮЗИ ЗАБОНИ ДАВЛАТӢ ТАҲТИ УНВОНИ </a:t>
            </a:r>
          </a:p>
          <a:p>
            <a:pPr algn="ctr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«ЗАБОН ВА ИСТИҚЛОЛ»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6CEE3AC-8EE5-4CCF-BECE-0375E7A3440E}"/>
              </a:ext>
            </a:extLst>
          </p:cNvPr>
          <p:cNvSpPr txBox="1"/>
          <p:nvPr/>
        </p:nvSpPr>
        <p:spPr>
          <a:xfrm>
            <a:off x="4423145" y="6191236"/>
            <a:ext cx="2807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ДУШАНБЕ 2021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02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F2A9F1-CE30-4649-888E-C512D383760A}"/>
              </a:ext>
            </a:extLst>
          </p:cNvPr>
          <p:cNvSpPr txBox="1"/>
          <p:nvPr/>
        </p:nvSpPr>
        <p:spPr>
          <a:xfrm>
            <a:off x="10058400" y="3923414"/>
            <a:ext cx="224347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br>
              <a:rPr lang="tg-Cyrl-TJ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g-Cyrl-TJ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ОКТЯБР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РӮЗИ ЗАБОНИ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ДАВЛАТИИ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ҶУМҲУРИИ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ТОҶИКИСТОН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59DA35-E486-42C8-ADFC-B70DDC9BED3C}"/>
              </a:ext>
            </a:extLst>
          </p:cNvPr>
          <p:cNvSpPr txBox="1"/>
          <p:nvPr/>
        </p:nvSpPr>
        <p:spPr>
          <a:xfrm>
            <a:off x="1472610" y="116959"/>
            <a:ext cx="9707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КУМИТАИ ЗАБОН ВА ИСТИЛОҲОТИ НАЗДИ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ҲУКУМАТИ ҶУМҲУРИИ ТОҶИКИСТОН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picture containing balloon, flower&#10;&#10;Description automatically generated">
            <a:extLst>
              <a:ext uri="{FF2B5EF4-FFF2-40B4-BE49-F238E27FC236}">
                <a16:creationId xmlns:a16="http://schemas.microsoft.com/office/drawing/2014/main" id="{2BEA13C4-DA1D-4705-9A3F-B0FB378106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55" y="116959"/>
            <a:ext cx="815242" cy="811619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5D0F95A5-B526-4759-A675-5083C877CF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0269" y="116959"/>
            <a:ext cx="932510" cy="857909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7F89E876-EE1E-482E-B999-7A94BA781C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72610" y="116959"/>
            <a:ext cx="1623238" cy="81161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3BF7B58-5F6D-42D9-A5C3-F734479BB056}"/>
              </a:ext>
            </a:extLst>
          </p:cNvPr>
          <p:cNvSpPr txBox="1"/>
          <p:nvPr/>
        </p:nvSpPr>
        <p:spPr>
          <a:xfrm>
            <a:off x="1360968" y="2682904"/>
            <a:ext cx="893134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ТАРТИБИ БАРГУЗОРИИ КОНФЕРЕНСИЯ</a:t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СУХАНРОНӢ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Соати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09:10– 09:20</a:t>
            </a:r>
            <a:endParaRPr lang="en-US" sz="3200" dirty="0"/>
          </a:p>
          <a:p>
            <a:pPr algn="ctr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Суханронии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Ёрдамчии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Ҷумҳурии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Тоҷикистон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оид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ба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масъалаҳои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рушди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иҷтимоӣ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робита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бо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ҷомеа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д.и.ҳ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., профессор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Насриддинзода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Эмомалӣ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B16ED87-D22A-4131-9BF4-2FD34D15E17D}"/>
              </a:ext>
            </a:extLst>
          </p:cNvPr>
          <p:cNvSpPr txBox="1"/>
          <p:nvPr/>
        </p:nvSpPr>
        <p:spPr>
          <a:xfrm>
            <a:off x="664979" y="1020185"/>
            <a:ext cx="1032421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КОНФЕРЕНСИЯИ ИЛМИЮ АМАЛИИ ҶУМҲУРИЯВӢ БАХШИДА БА 30-СОЛАГИИ ИСТИҚЛОЛИ ДАВЛАТИИ ҶУМҲУРИИ ТОҶИКИСТОН ВА РӮЗИ ЗАБОНИ ДАВЛАТӢ ТАҲТИ УНВОНИ </a:t>
            </a:r>
          </a:p>
          <a:p>
            <a:pPr algn="ctr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«ЗАБОН ВА ИСТИҚЛОЛ»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5E7B578-39CB-4909-A2D7-D0976581E63C}"/>
              </a:ext>
            </a:extLst>
          </p:cNvPr>
          <p:cNvSpPr txBox="1"/>
          <p:nvPr/>
        </p:nvSpPr>
        <p:spPr>
          <a:xfrm>
            <a:off x="4423145" y="6191236"/>
            <a:ext cx="2807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ДУШАНБЕ 2021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654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F2A9F1-CE30-4649-888E-C512D383760A}"/>
              </a:ext>
            </a:extLst>
          </p:cNvPr>
          <p:cNvSpPr txBox="1"/>
          <p:nvPr/>
        </p:nvSpPr>
        <p:spPr>
          <a:xfrm>
            <a:off x="10058400" y="3923414"/>
            <a:ext cx="224347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br>
              <a:rPr lang="tg-Cyrl-TJ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g-Cyrl-TJ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ОКТЯБР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РӮЗИ ЗАБОНИ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ДАВЛАТИИ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ҶУМҲУРИИ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ТОҶИКИСТОН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59DA35-E486-42C8-ADFC-B70DDC9BED3C}"/>
              </a:ext>
            </a:extLst>
          </p:cNvPr>
          <p:cNvSpPr txBox="1"/>
          <p:nvPr/>
        </p:nvSpPr>
        <p:spPr>
          <a:xfrm>
            <a:off x="1472610" y="116959"/>
            <a:ext cx="9707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КУМИТАИ ЗАБОН ВА ИСТИЛОҲОТИ НАЗДИ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ҲУКУМАТИ ҶУМҲУРИИ ТОҶИКИСТОН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picture containing balloon, flower&#10;&#10;Description automatically generated">
            <a:extLst>
              <a:ext uri="{FF2B5EF4-FFF2-40B4-BE49-F238E27FC236}">
                <a16:creationId xmlns:a16="http://schemas.microsoft.com/office/drawing/2014/main" id="{2BEA13C4-DA1D-4705-9A3F-B0FB378106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55" y="116959"/>
            <a:ext cx="815242" cy="811619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5D0F95A5-B526-4759-A675-5083C877CF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0269" y="116959"/>
            <a:ext cx="932510" cy="857909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7F89E876-EE1E-482E-B999-7A94BA781C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72610" y="116959"/>
            <a:ext cx="1623238" cy="81161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3BF7B58-5F6D-42D9-A5C3-F734479BB056}"/>
              </a:ext>
            </a:extLst>
          </p:cNvPr>
          <p:cNvSpPr txBox="1"/>
          <p:nvPr/>
        </p:nvSpPr>
        <p:spPr>
          <a:xfrm>
            <a:off x="1187303" y="2682904"/>
            <a:ext cx="893134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ТАРТИБИ БАРГУЗОРИИ КОНФЕРЕНСИЯ</a:t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СУХАНРОНӢ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Соати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09:20– 09:30</a:t>
            </a:r>
            <a:endParaRPr lang="en-US" sz="3200" dirty="0"/>
          </a:p>
          <a:p>
            <a:pPr algn="ctr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Сухани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табрикотии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муовини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якуми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вазири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маориф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илми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Ҷумҳурии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Тоҷикистон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д.и.ф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., профессор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Саломиён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Муҳаммаддовуд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5CCD80B-9874-44F2-B810-EA2CEA021E71}"/>
              </a:ext>
            </a:extLst>
          </p:cNvPr>
          <p:cNvSpPr txBox="1"/>
          <p:nvPr/>
        </p:nvSpPr>
        <p:spPr>
          <a:xfrm>
            <a:off x="664979" y="1020185"/>
            <a:ext cx="1032421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КОНФЕРЕНСИЯИ ИЛМИЮ АМАЛИИ ҶУМҲУРИЯВӢ БАХШИДА БА 30-СОЛАГИИ ИСТИҚЛОЛИ ДАВЛАТИИ ҶУМҲУРИИ ТОҶИКИСТОН ВА РӮЗИ ЗАБОНИ ДАВЛАТӢ ТАҲТИ УНВОНИ </a:t>
            </a:r>
          </a:p>
          <a:p>
            <a:pPr algn="ctr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«ЗАБОН ВА ИСТИҚЛОЛ»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0E691C8-0C67-4E9D-844B-A15F91F153EE}"/>
              </a:ext>
            </a:extLst>
          </p:cNvPr>
          <p:cNvSpPr txBox="1"/>
          <p:nvPr/>
        </p:nvSpPr>
        <p:spPr>
          <a:xfrm>
            <a:off x="4423145" y="6191236"/>
            <a:ext cx="2807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ДУШАНБЕ 2021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034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F2A9F1-CE30-4649-888E-C512D383760A}"/>
              </a:ext>
            </a:extLst>
          </p:cNvPr>
          <p:cNvSpPr txBox="1"/>
          <p:nvPr/>
        </p:nvSpPr>
        <p:spPr>
          <a:xfrm>
            <a:off x="10058400" y="3923414"/>
            <a:ext cx="224347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br>
              <a:rPr lang="tg-Cyrl-TJ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g-Cyrl-TJ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ОКТЯБР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РӮЗИ ЗАБОНИ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ДАВЛАТИИ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ҶУМҲУРИИ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ТОҶИКИСТОН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59DA35-E486-42C8-ADFC-B70DDC9BED3C}"/>
              </a:ext>
            </a:extLst>
          </p:cNvPr>
          <p:cNvSpPr txBox="1"/>
          <p:nvPr/>
        </p:nvSpPr>
        <p:spPr>
          <a:xfrm>
            <a:off x="1472610" y="116959"/>
            <a:ext cx="9707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КУМИТАИ ЗАБОН ВА ИСТИЛОҲОТИ НАЗДИ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ҲУКУМАТИ ҶУМҲУРИИ ТОҶИКИСТОН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picture containing balloon, flower&#10;&#10;Description automatically generated">
            <a:extLst>
              <a:ext uri="{FF2B5EF4-FFF2-40B4-BE49-F238E27FC236}">
                <a16:creationId xmlns:a16="http://schemas.microsoft.com/office/drawing/2014/main" id="{2BEA13C4-DA1D-4705-9A3F-B0FB378106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55" y="116959"/>
            <a:ext cx="815242" cy="811619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5D0F95A5-B526-4759-A675-5083C877CF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0269" y="116959"/>
            <a:ext cx="932510" cy="857909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7F89E876-EE1E-482E-B999-7A94BA781C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72610" y="116959"/>
            <a:ext cx="1623238" cy="81161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3BF7B58-5F6D-42D9-A5C3-F734479BB056}"/>
              </a:ext>
            </a:extLst>
          </p:cNvPr>
          <p:cNvSpPr txBox="1"/>
          <p:nvPr/>
        </p:nvSpPr>
        <p:spPr>
          <a:xfrm>
            <a:off x="329609" y="2371516"/>
            <a:ext cx="983511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ТАРТИБИ БАРГУЗОРИИ КОНФЕРЕНСИЯ</a:t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МАЪРУЗА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Соати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09:30– 09:40</a:t>
            </a:r>
            <a:endParaRPr lang="en-US" sz="3200" dirty="0"/>
          </a:p>
          <a:p>
            <a:pPr algn="ctr"/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Маърузаи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муовини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раиси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Кумитаи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забон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истилоҳоти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назди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Ҳукумати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Ҷумҳурии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Тоҷикистон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узви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вобастаи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Академияи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миллии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илмҳои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Тоҷикистон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д.и.ф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Раҳматуллозода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Сахидод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устоди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ДДОТ ба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номи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Садриддин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Айнӣ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Зоитова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Моҳира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дар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мавзуи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Диалектизмҳо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сарчашмаи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муҳими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ташаккули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забон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(дар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асоси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Луғати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нимтафсирии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тоҷикӣ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барои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забони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адабии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тоҷик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»-и Садриддин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Айнӣ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)».</a:t>
            </a:r>
          </a:p>
          <a:p>
            <a:pPr algn="ctr"/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143C99E-F790-4417-BB6B-DDA03A40C91C}"/>
              </a:ext>
            </a:extLst>
          </p:cNvPr>
          <p:cNvSpPr txBox="1"/>
          <p:nvPr/>
        </p:nvSpPr>
        <p:spPr>
          <a:xfrm>
            <a:off x="664979" y="1020185"/>
            <a:ext cx="1032421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КОНФЕРЕНСИЯИ ИЛМИЮ АМАЛИИ ҶУМҲУРИЯВӢ БАХШИДА БА 30-СОЛАГИИ ИСТИҚЛОЛИ ДАВЛАТИИ ҶУМҲУРИИ ТОҶИКИСТОН ВА РӮЗИ ЗАБОНИ ДАВЛАТӢ ТАҲТИ УНВОНИ </a:t>
            </a:r>
          </a:p>
          <a:p>
            <a:pPr algn="ctr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«ЗАБОН ВА ИСТИҚЛОЛ»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AC83584-E031-4225-9C59-CD3010736A88}"/>
              </a:ext>
            </a:extLst>
          </p:cNvPr>
          <p:cNvSpPr txBox="1"/>
          <p:nvPr/>
        </p:nvSpPr>
        <p:spPr>
          <a:xfrm>
            <a:off x="4423145" y="6191236"/>
            <a:ext cx="2807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ДУШАНБЕ 2021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054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F2A9F1-CE30-4649-888E-C512D383760A}"/>
              </a:ext>
            </a:extLst>
          </p:cNvPr>
          <p:cNvSpPr txBox="1"/>
          <p:nvPr/>
        </p:nvSpPr>
        <p:spPr>
          <a:xfrm>
            <a:off x="10058400" y="3923414"/>
            <a:ext cx="224347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br>
              <a:rPr lang="tg-Cyrl-TJ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g-Cyrl-TJ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ОКТЯБР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РӮЗИ ЗАБОНИ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ДАВЛАТИИ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ҶУМҲУРИИ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ТОҶИКИСТОН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59DA35-E486-42C8-ADFC-B70DDC9BED3C}"/>
              </a:ext>
            </a:extLst>
          </p:cNvPr>
          <p:cNvSpPr txBox="1"/>
          <p:nvPr/>
        </p:nvSpPr>
        <p:spPr>
          <a:xfrm>
            <a:off x="1472610" y="116959"/>
            <a:ext cx="9707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КУМИТАИ ЗАБОН ВА ИСТИЛОҲОТИ НАЗДИ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ҲУКУМАТИ ҶУМҲУРИИ ТОҶИКИСТОН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picture containing balloon, flower&#10;&#10;Description automatically generated">
            <a:extLst>
              <a:ext uri="{FF2B5EF4-FFF2-40B4-BE49-F238E27FC236}">
                <a16:creationId xmlns:a16="http://schemas.microsoft.com/office/drawing/2014/main" id="{2BEA13C4-DA1D-4705-9A3F-B0FB378106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55" y="116959"/>
            <a:ext cx="815242" cy="811619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5D0F95A5-B526-4759-A675-5083C877CF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0269" y="116959"/>
            <a:ext cx="932510" cy="857909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7F89E876-EE1E-482E-B999-7A94BA781C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72610" y="116959"/>
            <a:ext cx="1623238" cy="81161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3BF7B58-5F6D-42D9-A5C3-F734479BB056}"/>
              </a:ext>
            </a:extLst>
          </p:cNvPr>
          <p:cNvSpPr txBox="1"/>
          <p:nvPr/>
        </p:nvSpPr>
        <p:spPr>
          <a:xfrm>
            <a:off x="1212112" y="2247503"/>
            <a:ext cx="8931348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ТАРТИБИ БАРГУЗОРИИ КОНФЕРЕНСИЯ</a:t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МАЪРУЗА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Соати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09:40– 09:50</a:t>
            </a:r>
            <a:endParaRPr lang="en-US" sz="3200" dirty="0"/>
          </a:p>
          <a:p>
            <a:pPr algn="ctr"/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Маърузаи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узви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вобастаи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Академияи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миллии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илмҳои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Тоҷикистон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д.и.ф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., профессор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Сайфиддин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Назарзода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дар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мавзуи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Имло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садонокҳои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забони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тоҷикӣ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C6DDD5A-90F7-4619-82E0-DE624A959CF3}"/>
              </a:ext>
            </a:extLst>
          </p:cNvPr>
          <p:cNvSpPr txBox="1"/>
          <p:nvPr/>
        </p:nvSpPr>
        <p:spPr>
          <a:xfrm>
            <a:off x="664979" y="1020185"/>
            <a:ext cx="1032421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КОНФЕРЕНСИЯИ ИЛМИЮ АМАЛИИ ҶУМҲУРИЯВӢ БАХШИДА БА 30-СОЛАГИИ ИСТИҚЛОЛИ ДАВЛАТИИ ҶУМҲУРИИ ТОҶИКИСТОН ВА РӮЗИ ЗАБОНИ ДАВЛАТӢ ТАҲТИ УНВОНИ </a:t>
            </a:r>
          </a:p>
          <a:p>
            <a:pPr algn="ctr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«ЗАБОН ВА ИСТИҚЛОЛ»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3375AA0-E874-4697-ADB4-B8F8A90DF3C1}"/>
              </a:ext>
            </a:extLst>
          </p:cNvPr>
          <p:cNvSpPr txBox="1"/>
          <p:nvPr/>
        </p:nvSpPr>
        <p:spPr>
          <a:xfrm>
            <a:off x="4423145" y="6191236"/>
            <a:ext cx="2807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ДУШАНБЕ 2021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318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F2A9F1-CE30-4649-888E-C512D383760A}"/>
              </a:ext>
            </a:extLst>
          </p:cNvPr>
          <p:cNvSpPr txBox="1"/>
          <p:nvPr/>
        </p:nvSpPr>
        <p:spPr>
          <a:xfrm>
            <a:off x="10058400" y="3923414"/>
            <a:ext cx="224347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br>
              <a:rPr lang="tg-Cyrl-TJ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g-Cyrl-TJ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ОКТЯБР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РӮЗИ ЗАБОНИ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ДАВЛАТИИ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ҶУМҲУРИИ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ТОҶИКИСТОН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59DA35-E486-42C8-ADFC-B70DDC9BED3C}"/>
              </a:ext>
            </a:extLst>
          </p:cNvPr>
          <p:cNvSpPr txBox="1"/>
          <p:nvPr/>
        </p:nvSpPr>
        <p:spPr>
          <a:xfrm>
            <a:off x="1472610" y="116959"/>
            <a:ext cx="9707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КУМИТАИ ЗАБОН ВА ИСТИЛОҲОТИ НАЗДИ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ҲУКУМАТИ ҶУМҲУРИИ ТОҶИКИСТОН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picture containing balloon, flower&#10;&#10;Description automatically generated">
            <a:extLst>
              <a:ext uri="{FF2B5EF4-FFF2-40B4-BE49-F238E27FC236}">
                <a16:creationId xmlns:a16="http://schemas.microsoft.com/office/drawing/2014/main" id="{2BEA13C4-DA1D-4705-9A3F-B0FB378106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55" y="116959"/>
            <a:ext cx="815242" cy="811619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5D0F95A5-B526-4759-A675-5083C877CF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0269" y="116959"/>
            <a:ext cx="932510" cy="857909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7F89E876-EE1E-482E-B999-7A94BA781C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72610" y="116959"/>
            <a:ext cx="1623238" cy="81161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3BF7B58-5F6D-42D9-A5C3-F734479BB056}"/>
              </a:ext>
            </a:extLst>
          </p:cNvPr>
          <p:cNvSpPr txBox="1"/>
          <p:nvPr/>
        </p:nvSpPr>
        <p:spPr>
          <a:xfrm>
            <a:off x="1212112" y="2247503"/>
            <a:ext cx="8931348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ТАРТИБИ БАРГУЗОРИИ КОНФЕРЕНСИЯ</a:t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МАЪРУЗА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Соати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09:50– 10:00</a:t>
            </a:r>
            <a:endParaRPr lang="en-US" sz="3200" dirty="0"/>
          </a:p>
          <a:p>
            <a:pPr algn="ctr"/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Маърузаи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вакили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Маҷлиси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намояндагони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Маҷлиси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Олии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Ҷумҳурии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Тоҷикистон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н.и.ф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Матробиён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Саодатшо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Қосимзода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дар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мавзуи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Нигоҳе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ба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дастури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таълимии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Ҷумҳурии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Тоҷикистон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A6AB25D-EF81-4E07-8EF6-0D901EE54595}"/>
              </a:ext>
            </a:extLst>
          </p:cNvPr>
          <p:cNvSpPr txBox="1"/>
          <p:nvPr/>
        </p:nvSpPr>
        <p:spPr>
          <a:xfrm>
            <a:off x="664979" y="1020185"/>
            <a:ext cx="1032421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КОНФЕРЕНСИЯИ ИЛМИЮ АМАЛИИ ҶУМҲУРИЯВӢ БАХШИДА БА 30-СОЛАГИИ ИСТИҚЛОЛИ ДАВЛАТИИ ҶУМҲУРИИ ТОҶИКИСТОН ВА РӮЗИ ЗАБОНИ ДАВЛАТӢ ТАҲТИ УНВОНИ </a:t>
            </a:r>
          </a:p>
          <a:p>
            <a:pPr algn="ctr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«ЗАБОН ВА ИСТИҚЛОЛ»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67F21FB-042F-4EB9-910E-6C47FA603E03}"/>
              </a:ext>
            </a:extLst>
          </p:cNvPr>
          <p:cNvSpPr txBox="1"/>
          <p:nvPr/>
        </p:nvSpPr>
        <p:spPr>
          <a:xfrm>
            <a:off x="4423145" y="6191236"/>
            <a:ext cx="2807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ДУШАНБЕ 2021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289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F2A9F1-CE30-4649-888E-C512D383760A}"/>
              </a:ext>
            </a:extLst>
          </p:cNvPr>
          <p:cNvSpPr txBox="1"/>
          <p:nvPr/>
        </p:nvSpPr>
        <p:spPr>
          <a:xfrm>
            <a:off x="10058400" y="3923414"/>
            <a:ext cx="224347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br>
              <a:rPr lang="tg-Cyrl-TJ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g-Cyrl-TJ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ОКТЯБР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РӮЗИ ЗАБОНИ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ДАВЛАТИИ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ҶУМҲУРИИ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ТОҶИКИСТОН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59DA35-E486-42C8-ADFC-B70DDC9BED3C}"/>
              </a:ext>
            </a:extLst>
          </p:cNvPr>
          <p:cNvSpPr txBox="1"/>
          <p:nvPr/>
        </p:nvSpPr>
        <p:spPr>
          <a:xfrm>
            <a:off x="1472610" y="116959"/>
            <a:ext cx="9707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КУМИТАИ ЗАБОН ВА ИСТИЛОҲОТИ НАЗДИ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ҲУКУМАТИ ҶУМҲУРИИ ТОҶИКИСТОН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A picture containing balloon, flower&#10;&#10;Description automatically generated">
            <a:extLst>
              <a:ext uri="{FF2B5EF4-FFF2-40B4-BE49-F238E27FC236}">
                <a16:creationId xmlns:a16="http://schemas.microsoft.com/office/drawing/2014/main" id="{2BEA13C4-DA1D-4705-9A3F-B0FB378106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55" y="116959"/>
            <a:ext cx="815242" cy="811619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5D0F95A5-B526-4759-A675-5083C877CF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0269" y="116959"/>
            <a:ext cx="932510" cy="857909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7F89E876-EE1E-482E-B999-7A94BA781C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72610" y="116959"/>
            <a:ext cx="1623238" cy="81161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3BF7B58-5F6D-42D9-A5C3-F734479BB056}"/>
              </a:ext>
            </a:extLst>
          </p:cNvPr>
          <p:cNvSpPr txBox="1"/>
          <p:nvPr/>
        </p:nvSpPr>
        <p:spPr>
          <a:xfrm>
            <a:off x="1212112" y="2247503"/>
            <a:ext cx="893134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ТАРТИБИ БАРГУЗОРИИ КОНФЕРЕНСИЯ</a:t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МАЪРУЗА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Соати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10:00– 10:10</a:t>
            </a:r>
            <a:endParaRPr lang="en-US" sz="3200" dirty="0"/>
          </a:p>
          <a:p>
            <a:pPr algn="ctr"/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Маърузаи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узви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вобастаи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Академияи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миллии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илмҳои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Тоҷикистон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д.и.ф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Ҳасани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Султон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дар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мавзуи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Истиқлоли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давлатӣ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забони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тоҷикӣ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F3D541-6DC9-407B-B496-587203707678}"/>
              </a:ext>
            </a:extLst>
          </p:cNvPr>
          <p:cNvSpPr txBox="1"/>
          <p:nvPr/>
        </p:nvSpPr>
        <p:spPr>
          <a:xfrm>
            <a:off x="664979" y="1020185"/>
            <a:ext cx="1032421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КОНФЕРЕНСИЯИ ИЛМИЮ АМАЛИИ ҶУМҲУРИЯВӢ БАХШИДА БА 30-СОЛАГИИ ИСТИҚЛОЛИ ДАВЛАТИИ ҶУМҲУРИИ ТОҶИКИСТОН ВА РӮЗИ ЗАБОНИ ДАВЛАТӢ ТАҲТИ УНВОНИ </a:t>
            </a:r>
          </a:p>
          <a:p>
            <a:pPr algn="ctr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«ЗАБОН ВА ИСТИҚЛОЛ»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27D232-A095-495B-A3C1-77E67390D23E}"/>
              </a:ext>
            </a:extLst>
          </p:cNvPr>
          <p:cNvSpPr txBox="1"/>
          <p:nvPr/>
        </p:nvSpPr>
        <p:spPr>
          <a:xfrm>
            <a:off x="4423145" y="6191236"/>
            <a:ext cx="2807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ДУШАНБЕ 2021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578546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130</TotalTime>
  <Words>2213</Words>
  <Application>Microsoft Office PowerPoint</Application>
  <PresentationFormat>Widescreen</PresentationFormat>
  <Paragraphs>336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Century Gothic</vt:lpstr>
      <vt:lpstr>Times New Roman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365 Development</dc:creator>
  <cp:lastModifiedBy>EMIRBIT</cp:lastModifiedBy>
  <cp:revision>104</cp:revision>
  <dcterms:created xsi:type="dcterms:W3CDTF">2020-10-02T07:34:32Z</dcterms:created>
  <dcterms:modified xsi:type="dcterms:W3CDTF">2021-10-05T09:08:20Z</dcterms:modified>
</cp:coreProperties>
</file>