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973" y="4073249"/>
            <a:ext cx="2423603" cy="14469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3239079-859F-4008-B03B-D3B0F445962C}"/>
              </a:ext>
            </a:extLst>
          </p:cNvPr>
          <p:cNvSpPr txBox="1"/>
          <p:nvPr/>
        </p:nvSpPr>
        <p:spPr>
          <a:xfrm>
            <a:off x="2604150" y="3959441"/>
            <a:ext cx="47288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Осиёи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Марказӣ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дунё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волотарин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меросест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ҳазорсолаҳои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дур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чун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дурдонаҳои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соҳибистиқлоли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тоҷикон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омада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расидааст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Эмомалӣ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Раҳмон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598974" y="2467140"/>
            <a:ext cx="24236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0" descr="2019-09-08tabriko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689" y="3959441"/>
            <a:ext cx="2196881" cy="15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74" y="391463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19560" y="2120003"/>
            <a:ext cx="884807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РЎЗИ БАЙНАЛМИЛАЛИИ ЗАБОНИ МОДАРЇ МУБОРАК БОД!</a:t>
            </a:r>
          </a:p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 </a:t>
            </a:r>
          </a:p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 </a:t>
            </a:r>
          </a:p>
          <a:p>
            <a:pPr algn="ctr"/>
            <a:r>
              <a:rPr lang="en-US" sz="1600" dirty="0"/>
              <a:t>International Mother Language Day at UNESCO</a:t>
            </a:r>
            <a:endParaRPr lang="ru-RU" sz="1600" dirty="0">
              <a:latin typeface="Times New Roman Tj" panose="02020603050405020304" pitchFamily="18" charset="-52"/>
            </a:endParaRPr>
          </a:p>
          <a:p>
            <a:pPr algn="ctr"/>
            <a:r>
              <a:rPr lang="en-US" sz="1600" dirty="0"/>
              <a:t>Multilingual education, a pillar of learning.</a:t>
            </a:r>
            <a:endParaRPr lang="ru-RU" sz="1600" dirty="0">
              <a:latin typeface="Times New Roman Tj" panose="02020603050405020304" pitchFamily="18" charset="-52"/>
            </a:endParaRPr>
          </a:p>
          <a:p>
            <a:pPr algn="ctr"/>
            <a:r>
              <a:rPr lang="en-US" sz="1600" dirty="0"/>
              <a:t> </a:t>
            </a:r>
            <a:endParaRPr lang="ru-RU" sz="1600" dirty="0">
              <a:latin typeface="Times New Roman Tj" panose="02020603050405020304" pitchFamily="18" charset="-52"/>
            </a:endParaRPr>
          </a:p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Международный день родного языка в ЮНЕСКО</a:t>
            </a:r>
          </a:p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Многоязычное образование – основа обучения.</a:t>
            </a:r>
          </a:p>
          <a:p>
            <a:pPr algn="ctr"/>
            <a:r>
              <a:rPr lang="ru-RU" sz="1600" dirty="0">
                <a:latin typeface="Times New Roman Tj" panose="02020603050405020304" pitchFamily="18" charset="-52"/>
              </a:rPr>
              <a:t> </a:t>
            </a:r>
          </a:p>
          <a:p>
            <a:pPr algn="ctr"/>
            <a:r>
              <a:rPr lang="ru-RU" sz="1600" dirty="0" err="1">
                <a:latin typeface="Times New Roman Tj" panose="02020603050405020304" pitchFamily="18" charset="-52"/>
              </a:rPr>
              <a:t>Рӯзи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байналмилалии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забони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модарӣ</a:t>
            </a:r>
            <a:r>
              <a:rPr lang="ru-RU" sz="1600" dirty="0">
                <a:latin typeface="Times New Roman Tj" panose="02020603050405020304" pitchFamily="18" charset="-52"/>
              </a:rPr>
              <a:t> дар ЮНЕСКО</a:t>
            </a:r>
          </a:p>
          <a:p>
            <a:pPr algn="ctr"/>
            <a:r>
              <a:rPr lang="ru-RU" sz="1600" dirty="0" err="1">
                <a:latin typeface="Times New Roman Tj" panose="02020603050405020304" pitchFamily="18" charset="-52"/>
              </a:rPr>
              <a:t>Тањсилоти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чандзабона</a:t>
            </a:r>
            <a:r>
              <a:rPr lang="ru-RU" sz="1600" dirty="0">
                <a:latin typeface="Times New Roman Tj" panose="02020603050405020304" pitchFamily="18" charset="-52"/>
              </a:rPr>
              <a:t> - </a:t>
            </a:r>
            <a:r>
              <a:rPr lang="ru-RU" sz="1600" dirty="0" err="1">
                <a:latin typeface="Times New Roman Tj" panose="02020603050405020304" pitchFamily="18" charset="-52"/>
              </a:rPr>
              <a:t>рукни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асосии</a:t>
            </a:r>
            <a:r>
              <a:rPr lang="ru-RU" sz="1600" dirty="0">
                <a:latin typeface="Times New Roman Tj" panose="02020603050405020304" pitchFamily="18" charset="-52"/>
              </a:rPr>
              <a:t> </a:t>
            </a:r>
            <a:r>
              <a:rPr lang="ru-RU" sz="1600" dirty="0" err="1">
                <a:latin typeface="Times New Roman Tj" panose="02020603050405020304" pitchFamily="18" charset="-52"/>
              </a:rPr>
              <a:t>таълим</a:t>
            </a:r>
            <a:r>
              <a:rPr lang="ru-RU" sz="1600" dirty="0">
                <a:latin typeface="Times New Roman Tj" panose="02020603050405020304" pitchFamily="18" charset="-52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442" y="2085701"/>
            <a:ext cx="925774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Њамкасбони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азиз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њозирини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гиромї</a:t>
            </a:r>
            <a:r>
              <a:rPr lang="ru-RU" sz="1300" dirty="0">
                <a:latin typeface="Times New Roman Tj" panose="02020603050405020304" pitchFamily="18" charset="-52"/>
              </a:rPr>
              <a:t>! </a:t>
            </a:r>
            <a:endParaRPr lang="ru-RU" sz="1300" dirty="0" smtClean="0">
              <a:latin typeface="Times New Roman Tj" panose="02020603050405020304" pitchFamily="18" charset="-52"/>
            </a:endParaRPr>
          </a:p>
          <a:p>
            <a:pPr algn="just"/>
            <a:endParaRPr lang="ru-RU" sz="1300" dirty="0">
              <a:latin typeface="Times New Roman Tj" panose="02020603050405020304" pitchFamily="18" charset="-52"/>
            </a:endParaRP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Бояд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зикр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Рӯзи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- 5 </a:t>
            </a:r>
            <a:r>
              <a:rPr lang="ru-RU" sz="1300" dirty="0" err="1">
                <a:latin typeface="Times New Roman Tj" panose="02020603050405020304" pitchFamily="18" charset="-52"/>
              </a:rPr>
              <a:t>октябр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ифтихори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қабули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Қонуни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бораи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таҷлил</a:t>
            </a:r>
            <a:r>
              <a:rPr lang="ru-RU" sz="1300" dirty="0">
                <a:latin typeface="Times New Roman Tj" panose="02020603050405020304" pitchFamily="18" charset="-52"/>
              </a:rPr>
              <a:t> карда </a:t>
            </a:r>
            <a:r>
              <a:rPr lang="ru-RU" sz="1300" dirty="0" err="1">
                <a:latin typeface="Times New Roman Tj" panose="02020603050405020304" pitchFamily="18" charset="-52"/>
              </a:rPr>
              <a:t>мешавад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ҳамасола</a:t>
            </a:r>
            <a:r>
              <a:rPr lang="ru-RU" sz="1300" dirty="0">
                <a:latin typeface="Times New Roman Tj" panose="02020603050405020304" pitchFamily="18" charset="-52"/>
              </a:rPr>
              <a:t>  21 </a:t>
            </a:r>
            <a:r>
              <a:rPr lang="ru-RU" sz="1300" dirty="0" err="1">
                <a:latin typeface="Times New Roman Tj" panose="02020603050405020304" pitchFamily="18" charset="-52"/>
              </a:rPr>
              <a:t>феврал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Рӯзи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байналмилалии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низ дар </a:t>
            </a:r>
            <a:r>
              <a:rPr lang="ru-RU" sz="1300" dirty="0" err="1">
                <a:latin typeface="Times New Roman Tj" panose="02020603050405020304" pitchFamily="18" charset="-52"/>
              </a:rPr>
              <a:t>тамоми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берун</a:t>
            </a:r>
            <a:r>
              <a:rPr lang="ru-RU" sz="1300" dirty="0">
                <a:latin typeface="Times New Roman Tj" panose="02020603050405020304" pitchFamily="18" charset="-52"/>
              </a:rPr>
              <a:t> аз он  </a:t>
            </a:r>
            <a:r>
              <a:rPr lang="ru-RU" sz="1300" dirty="0" err="1">
                <a:latin typeface="Times New Roman Tj" panose="02020603050405020304" pitchFamily="18" charset="-52"/>
              </a:rPr>
              <a:t>мувофиқи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қарори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Сессияи</a:t>
            </a:r>
            <a:r>
              <a:rPr lang="ru-RU" sz="1300" dirty="0">
                <a:latin typeface="Times New Roman Tj" panose="02020603050405020304" pitchFamily="18" charset="-52"/>
              </a:rPr>
              <a:t> 30-уми </a:t>
            </a:r>
            <a:r>
              <a:rPr lang="ru-RU" sz="1300" dirty="0" err="1">
                <a:latin typeface="Times New Roman Tj" panose="02020603050405020304" pitchFamily="18" charset="-52"/>
              </a:rPr>
              <a:t>Конференсияи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Генералии</a:t>
            </a:r>
            <a:r>
              <a:rPr lang="ru-RU" sz="1300" dirty="0">
                <a:latin typeface="Times New Roman Tj" panose="02020603050405020304" pitchFamily="18" charset="-52"/>
              </a:rPr>
              <a:t> ЮНЕСКО (аз 17 ноябри соли 1999) </a:t>
            </a:r>
            <a:r>
              <a:rPr lang="ru-RU" sz="1300" dirty="0" err="1">
                <a:latin typeface="Times New Roman Tj" panose="02020603050405020304" pitchFamily="18" charset="-52"/>
              </a:rPr>
              <a:t>Рӯзи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байналмилалии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тамоми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дунё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ҷашн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гирифта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мешавад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Имсол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љашнвора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тамоми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љањон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тањти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шиори</a:t>
            </a:r>
            <a:r>
              <a:rPr lang="ru-RU" sz="1300" dirty="0">
                <a:latin typeface="Times New Roman Tj" panose="02020603050405020304" pitchFamily="18" charset="-52"/>
              </a:rPr>
              <a:t> «</a:t>
            </a:r>
            <a:r>
              <a:rPr lang="ru-RU" sz="1300" dirty="0" err="1">
                <a:latin typeface="Times New Roman Tj" panose="02020603050405020304" pitchFamily="18" charset="-52"/>
              </a:rPr>
              <a:t>Тањсилоти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чандзабона</a:t>
            </a:r>
            <a:r>
              <a:rPr lang="ru-RU" sz="1300" dirty="0">
                <a:latin typeface="Times New Roman Tj" panose="02020603050405020304" pitchFamily="18" charset="-52"/>
              </a:rPr>
              <a:t> - </a:t>
            </a:r>
            <a:r>
              <a:rPr lang="ru-RU" sz="1300" dirty="0" err="1">
                <a:latin typeface="Times New Roman Tj" panose="02020603050405020304" pitchFamily="18" charset="-52"/>
              </a:rPr>
              <a:t>рукни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асосии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таълим</a:t>
            </a:r>
            <a:r>
              <a:rPr lang="ru-RU" sz="1300" dirty="0">
                <a:latin typeface="Times New Roman Tj" panose="02020603050405020304" pitchFamily="18" charset="-52"/>
              </a:rPr>
              <a:t>” </a:t>
            </a:r>
            <a:r>
              <a:rPr lang="ru-RU" sz="1300" dirty="0" err="1">
                <a:latin typeface="Times New Roman Tj" panose="02020603050405020304" pitchFamily="18" charset="-52"/>
              </a:rPr>
              <a:t>таљлил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мегардад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Мувофиќи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маълумоти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коршиносони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созмони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байналмилатии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фарњангии</a:t>
            </a:r>
            <a:r>
              <a:rPr lang="ru-RU" sz="1300" dirty="0">
                <a:latin typeface="Times New Roman Tj" panose="02020603050405020304" pitchFamily="18" charset="-52"/>
              </a:rPr>
              <a:t> ЮНЕСКО </a:t>
            </a:r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40% </a:t>
            </a:r>
            <a:r>
              <a:rPr lang="ru-RU" sz="1300" dirty="0" err="1">
                <a:latin typeface="Times New Roman Tj" panose="02020603050405020304" pitchFamily="18" charset="-52"/>
              </a:rPr>
              <a:t>аҳолии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ҷаҳон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таҳсил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забоне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ҳарф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мезананд</a:t>
            </a:r>
            <a:r>
              <a:rPr lang="ru-RU" sz="1300" dirty="0">
                <a:latin typeface="Times New Roman Tj" panose="02020603050405020304" pitchFamily="18" charset="-52"/>
              </a:rPr>
              <a:t> ё </a:t>
            </a:r>
            <a:r>
              <a:rPr lang="ru-RU" sz="1300" dirty="0" err="1">
                <a:latin typeface="Times New Roman Tj" panose="02020603050405020304" pitchFamily="18" charset="-52"/>
              </a:rPr>
              <a:t>мефаҳманд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дастрасӣ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надоранд</a:t>
            </a:r>
            <a:r>
              <a:rPr lang="ru-RU" sz="1300" dirty="0">
                <a:latin typeface="Times New Roman Tj" panose="02020603050405020304" pitchFamily="18" charset="-52"/>
              </a:rPr>
              <a:t>.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баъзе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кишварҳо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рақам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беш</a:t>
            </a:r>
            <a:r>
              <a:rPr lang="ru-RU" sz="1300" dirty="0">
                <a:latin typeface="Times New Roman Tj" panose="02020603050405020304" pitchFamily="18" charset="-52"/>
              </a:rPr>
              <a:t> аз 90% </a:t>
            </a:r>
            <a:r>
              <a:rPr lang="ru-RU" sz="1300" dirty="0" err="1">
                <a:latin typeface="Times New Roman Tj" panose="02020603050405020304" pitchFamily="18" charset="-52"/>
              </a:rPr>
              <a:t>мерасад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 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Тањлилњо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пажуҳишҳо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нишон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медиҳанд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истифодаи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(</a:t>
            </a:r>
            <a:r>
              <a:rPr lang="ru-RU" sz="1300" dirty="0" err="1">
                <a:latin typeface="Times New Roman Tj" panose="02020603050405020304" pitchFamily="18" charset="-52"/>
              </a:rPr>
              <a:t>ҳо</a:t>
            </a:r>
            <a:r>
              <a:rPr lang="ru-RU" sz="1300" dirty="0">
                <a:latin typeface="Times New Roman Tj" panose="02020603050405020304" pitchFamily="18" charset="-52"/>
              </a:rPr>
              <a:t>)-и </a:t>
            </a:r>
            <a:r>
              <a:rPr lang="ru-RU" sz="1300" dirty="0" err="1">
                <a:latin typeface="Times New Roman Tj" panose="02020603050405020304" pitchFamily="18" charset="-52"/>
              </a:rPr>
              <a:t>модарии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хонандагон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мактабҳо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заминаи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мустаҳкам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меорад</a:t>
            </a:r>
            <a:r>
              <a:rPr lang="ru-RU" sz="1300" dirty="0">
                <a:latin typeface="Times New Roman Tj" panose="02020603050405020304" pitchFamily="18" charset="-52"/>
              </a:rPr>
              <a:t>, ба </a:t>
            </a:r>
            <a:r>
              <a:rPr lang="ru-RU" sz="1300" dirty="0" err="1">
                <a:latin typeface="Times New Roman Tj" panose="02020603050405020304" pitchFamily="18" charset="-52"/>
              </a:rPr>
              <a:t>худшиносӣ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малакаҳои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тафаккури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интиқодӣ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мусоидат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дари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наслҳо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эҳёи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ҳифзи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боз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мероси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ғайримоддӣ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 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Таҷлили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Рӯзи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байнулмилалии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ҷониби</a:t>
            </a:r>
            <a:r>
              <a:rPr lang="ru-RU" sz="1300" dirty="0">
                <a:latin typeface="Times New Roman Tj" panose="02020603050405020304" pitchFamily="18" charset="-52"/>
              </a:rPr>
              <a:t> ЮНЕСКО дар соли 2024 </a:t>
            </a:r>
            <a:r>
              <a:rPr lang="ru-RU" sz="1300" dirty="0" err="1">
                <a:latin typeface="Times New Roman Tj" panose="02020603050405020304" pitchFamily="18" charset="-52"/>
              </a:rPr>
              <a:t>аҳаммияти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татбиқи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сиёсатҳо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амалияи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таълими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бисёрзабонаро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ҳамчун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рукни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асосии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ноил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шудан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Ҳадафи</a:t>
            </a:r>
            <a:r>
              <a:rPr lang="ru-RU" sz="1300" dirty="0">
                <a:latin typeface="Times New Roman Tj" panose="02020603050405020304" pitchFamily="18" charset="-52"/>
              </a:rPr>
              <a:t> 4-уми </a:t>
            </a:r>
            <a:r>
              <a:rPr lang="ru-RU" sz="1300" dirty="0" err="1">
                <a:latin typeface="Times New Roman Tj" panose="02020603050405020304" pitchFamily="18" charset="-52"/>
              </a:rPr>
              <a:t>Рушди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Устувор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таҳсилоти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фарогир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босифат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омӯзишро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доираи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Даҳсолаи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байналмилалии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бумӣ</a:t>
            </a:r>
            <a:r>
              <a:rPr lang="ru-RU" sz="1300" dirty="0">
                <a:latin typeface="Times New Roman Tj" panose="02020603050405020304" pitchFamily="18" charset="-52"/>
              </a:rPr>
              <a:t> (2022 – 2032)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кишварњо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таќозо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таъкид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хоҳад</a:t>
            </a:r>
            <a:r>
              <a:rPr lang="ru-RU" sz="1300" dirty="0">
                <a:latin typeface="Times New Roman Tj" panose="02020603050405020304" pitchFamily="18" charset="-52"/>
              </a:rPr>
              <a:t> кард.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74" y="391463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8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442" y="2085701"/>
            <a:ext cx="92577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Мақсаду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мароми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ҷашн</a:t>
            </a:r>
            <a:r>
              <a:rPr lang="ru-RU" sz="1300" dirty="0">
                <a:latin typeface="Times New Roman Tj" panose="02020603050405020304" pitchFamily="18" charset="-52"/>
              </a:rPr>
              <a:t>, пеш аз </a:t>
            </a:r>
            <a:r>
              <a:rPr lang="ru-RU" sz="1300" dirty="0" err="1">
                <a:latin typeface="Times New Roman Tj" panose="02020603050405020304" pitchFamily="18" charset="-52"/>
              </a:rPr>
              <a:t>ҳама</a:t>
            </a:r>
            <a:r>
              <a:rPr lang="ru-RU" sz="1300" dirty="0">
                <a:latin typeface="Times New Roman Tj" panose="02020603050405020304" pitchFamily="18" charset="-52"/>
              </a:rPr>
              <a:t>: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</a:t>
            </a:r>
            <a:r>
              <a:rPr lang="ru-RU" sz="1300" dirty="0" err="1">
                <a:latin typeface="Times New Roman Tj" panose="02020603050405020304" pitchFamily="18" charset="-52"/>
              </a:rPr>
              <a:t>таваҷҷуҳи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оламиёнро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гуногунрангии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рушду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инкишофи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ҷалб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намудан</a:t>
            </a:r>
            <a:r>
              <a:rPr lang="ru-RU" sz="1300" dirty="0">
                <a:latin typeface="Times New Roman Tj" panose="02020603050405020304" pitchFamily="18" charset="-52"/>
              </a:rPr>
              <a:t>;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дар </a:t>
            </a:r>
            <a:r>
              <a:rPr lang="ru-RU" sz="1300" dirty="0" err="1">
                <a:latin typeface="Times New Roman Tj" panose="02020603050405020304" pitchFamily="18" charset="-52"/>
              </a:rPr>
              <a:t>заминаи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таҳаммулпазирӣ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ҳамдигарфаҳмию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муколама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наздикшавию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ҳамкории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мутаќобилаи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мусоидат</a:t>
            </a:r>
            <a:r>
              <a:rPr lang="ru-RU" sz="1300" dirty="0">
                <a:latin typeface="Times New Roman Tj" panose="02020603050405020304" pitchFamily="18" charset="-52"/>
              </a:rPr>
              <a:t> кардан;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ҳамзамон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тарғибу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ташвиќи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гуногунрангии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байнифарҳангӣ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байнизабониро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роҳ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мондан</a:t>
            </a:r>
            <a:r>
              <a:rPr lang="ru-RU" sz="1300" dirty="0">
                <a:latin typeface="Times New Roman Tj" panose="02020603050405020304" pitchFamily="18" charset="-52"/>
              </a:rPr>
              <a:t>;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ба </a:t>
            </a:r>
            <a:r>
              <a:rPr lang="ru-RU" sz="1300" dirty="0" err="1">
                <a:latin typeface="Times New Roman Tj" panose="02020603050405020304" pitchFamily="18" charset="-52"/>
              </a:rPr>
              <a:t>падидаҳои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дузабонӣ</a:t>
            </a:r>
            <a:r>
              <a:rPr lang="ru-RU" sz="1300" dirty="0">
                <a:latin typeface="Times New Roman Tj" panose="02020603050405020304" pitchFamily="18" charset="-52"/>
              </a:rPr>
              <a:t> (билингвизм)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бисёрзабонӣ</a:t>
            </a:r>
            <a:r>
              <a:rPr lang="ru-RU" sz="1300" dirty="0">
                <a:latin typeface="Times New Roman Tj" panose="02020603050405020304" pitchFamily="18" charset="-52"/>
              </a:rPr>
              <a:t> (</a:t>
            </a:r>
            <a:r>
              <a:rPr lang="ru-RU" sz="1300" dirty="0" err="1">
                <a:latin typeface="Times New Roman Tj" panose="02020603050405020304" pitchFamily="18" charset="-52"/>
              </a:rPr>
              <a:t>полилингвизм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мултилингвизм</a:t>
            </a:r>
            <a:r>
              <a:rPr lang="ru-RU" sz="1300" dirty="0">
                <a:latin typeface="Times New Roman Tj" panose="02020603050405020304" pitchFamily="18" charset="-52"/>
              </a:rPr>
              <a:t>) </a:t>
            </a:r>
            <a:r>
              <a:rPr lang="ru-RU" sz="1300" dirty="0" err="1">
                <a:latin typeface="Times New Roman Tj" panose="02020603050405020304" pitchFamily="18" charset="-52"/>
              </a:rPr>
              <a:t>эҳтиром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гузоштан</a:t>
            </a:r>
            <a:r>
              <a:rPr lang="ru-RU" sz="1300" dirty="0">
                <a:latin typeface="Times New Roman Tj" panose="02020603050405020304" pitchFamily="18" charset="-52"/>
              </a:rPr>
              <a:t>;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ба </a:t>
            </a:r>
            <a:r>
              <a:rPr lang="ru-RU" sz="1300" dirty="0" err="1">
                <a:latin typeface="Times New Roman Tj" panose="02020603050405020304" pitchFamily="18" charset="-52"/>
              </a:rPr>
              <a:t>рушду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нумуи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мусоидат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намудан</a:t>
            </a:r>
            <a:r>
              <a:rPr lang="ru-RU" sz="1300" dirty="0">
                <a:latin typeface="Times New Roman Tj" panose="02020603050405020304" pitchFamily="18" charset="-52"/>
              </a:rPr>
              <a:t>;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- </a:t>
            </a:r>
            <a:r>
              <a:rPr lang="ru-RU" sz="1300" dirty="0" err="1">
                <a:latin typeface="Times New Roman Tj" panose="02020603050405020304" pitchFamily="18" charset="-52"/>
              </a:rPr>
              <a:t>таҳқиқу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ҳифзу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интишори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хурду</a:t>
            </a:r>
            <a:r>
              <a:rPr lang="ru-RU" sz="1300" dirty="0">
                <a:latin typeface="Times New Roman Tj" panose="02020603050405020304" pitchFamily="18" charset="-52"/>
              </a:rPr>
              <a:t> реза (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забонӣ</a:t>
            </a:r>
            <a:r>
              <a:rPr lang="ru-RU" sz="1300" dirty="0">
                <a:latin typeface="Times New Roman Tj" panose="02020603050405020304" pitchFamily="18" charset="-52"/>
              </a:rPr>
              <a:t>)-</a:t>
            </a:r>
            <a:r>
              <a:rPr lang="ru-RU" sz="1300" dirty="0" err="1">
                <a:latin typeface="Times New Roman Tj" panose="02020603050405020304" pitchFamily="18" charset="-52"/>
              </a:rPr>
              <a:t>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ҳамаҷониба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дастгирӣ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ғ. ба </a:t>
            </a:r>
            <a:r>
              <a:rPr lang="ru-RU" sz="1300" dirty="0" err="1">
                <a:latin typeface="Times New Roman Tj" panose="02020603050405020304" pitchFamily="18" charset="-52"/>
              </a:rPr>
              <a:t>шумор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меравад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endParaRPr lang="ru-RU" sz="1300" dirty="0">
              <a:latin typeface="Times New Roman Tj" panose="02020603050405020304" pitchFamily="18" charset="-52"/>
            </a:endParaRP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идораю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муассисањои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низ </a:t>
            </a:r>
            <a:r>
              <a:rPr lang="ru-RU" sz="1300" dirty="0" err="1">
                <a:latin typeface="Times New Roman Tj" panose="02020603050405020304" pitchFamily="18" charset="-52"/>
              </a:rPr>
              <a:t>ҳар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сол</a:t>
            </a:r>
            <a:r>
              <a:rPr lang="ru-RU" sz="1300" dirty="0">
                <a:latin typeface="Times New Roman Tj" panose="02020603050405020304" pitchFamily="18" charset="-52"/>
              </a:rPr>
              <a:t> дар ин </a:t>
            </a:r>
            <a:r>
              <a:rPr lang="ru-RU" sz="1300" dirty="0" err="1">
                <a:latin typeface="Times New Roman Tj" panose="02020603050405020304" pitchFamily="18" charset="-52"/>
              </a:rPr>
              <a:t>рӯзи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муборак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иштироки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намояндагони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забонї</a:t>
            </a:r>
            <a:r>
              <a:rPr lang="ru-RU" sz="1300" dirty="0">
                <a:latin typeface="Times New Roman Tj" panose="02020603050405020304" pitchFamily="18" charset="-52"/>
              </a:rPr>
              <a:t>  дар </a:t>
            </a:r>
            <a:r>
              <a:rPr lang="ru-RU" sz="1300" dirty="0" err="1">
                <a:latin typeface="Times New Roman Tj" panose="02020603050405020304" pitchFamily="18" charset="-52"/>
              </a:rPr>
              <a:t>арафаи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ҷашн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мулоқотњои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сатњи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доир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мегардад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Ҳадаф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баргузории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њамоишњо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тақвияти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робитаҳо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ҳифз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густариш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гиромидошти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мебошад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Албатта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ҳар</a:t>
            </a:r>
            <a:r>
              <a:rPr lang="ru-RU" sz="1300" dirty="0">
                <a:latin typeface="Times New Roman Tj" panose="02020603050405020304" pitchFamily="18" charset="-52"/>
              </a:rPr>
              <a:t> як </a:t>
            </a:r>
            <a:r>
              <a:rPr lang="ru-RU" sz="1300" dirty="0" err="1">
                <a:latin typeface="Times New Roman Tj" panose="02020603050405020304" pitchFamily="18" charset="-52"/>
              </a:rPr>
              <a:t>фард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донистани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эҳтиром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гузаштаи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хеш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буда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инсонро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рисолати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азалӣ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мепайвандад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Асосгузори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сулҳу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ваҳдати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– </a:t>
            </a:r>
            <a:r>
              <a:rPr lang="ru-RU" sz="1300" dirty="0" err="1">
                <a:latin typeface="Times New Roman Tj" panose="02020603050405020304" pitchFamily="18" charset="-52"/>
              </a:rPr>
              <a:t>Пешвои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Президенти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муҳтарам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Эмомалӣ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Раҳмон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дарназардошти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арҷгузорӣ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бузургиву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неруи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воқеии</a:t>
            </a:r>
            <a:r>
              <a:rPr lang="ru-RU" sz="1300" dirty="0">
                <a:latin typeface="Times New Roman Tj" panose="02020603050405020304" pitchFamily="18" charset="-52"/>
              </a:rPr>
              <a:t> он </a:t>
            </a:r>
            <a:r>
              <a:rPr lang="ru-RU" sz="1300" dirty="0" err="1">
                <a:latin typeface="Times New Roman Tj" panose="02020603050405020304" pitchFamily="18" charset="-52"/>
              </a:rPr>
              <a:t>таъкид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менамоянд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: “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хишти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нахустини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пойдевори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кохи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яке аз </a:t>
            </a:r>
            <a:r>
              <a:rPr lang="ru-RU" sz="1300" dirty="0" err="1">
                <a:latin typeface="Times New Roman Tj" panose="02020603050405020304" pitchFamily="18" charset="-52"/>
              </a:rPr>
              <a:t>рукнҳои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асосии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давлатдории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мебошад</a:t>
            </a:r>
            <a:r>
              <a:rPr lang="ru-RU" sz="1300" dirty="0">
                <a:latin typeface="Times New Roman Tj" panose="02020603050405020304" pitchFamily="18" charset="-52"/>
              </a:rPr>
              <a:t>.”</a:t>
            </a:r>
            <a:endParaRPr lang="ru-RU" sz="1300" dirty="0">
              <a:latin typeface="Times New Roman Tj" panose="02020603050405020304" pitchFamily="18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74" y="391463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442" y="2085701"/>
            <a:ext cx="92577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инъикоскунандаи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маърифати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ҳар</a:t>
            </a:r>
            <a:r>
              <a:rPr lang="ru-RU" sz="1300" dirty="0">
                <a:latin typeface="Times New Roman Tj" panose="02020603050405020304" pitchFamily="18" charset="-52"/>
              </a:rPr>
              <a:t> як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маҳсуб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гардида</a:t>
            </a:r>
            <a:r>
              <a:rPr lang="ru-RU" sz="1300" dirty="0">
                <a:latin typeface="Times New Roman Tj" panose="02020603050405020304" pitchFamily="18" charset="-52"/>
              </a:rPr>
              <a:t>, дар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истифодаи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озоди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намояндагони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дигар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халқиятҳои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сокини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низ </a:t>
            </a:r>
            <a:r>
              <a:rPr lang="ru-RU" sz="1300" dirty="0" err="1">
                <a:latin typeface="Times New Roman Tj" panose="02020603050405020304" pitchFamily="18" charset="-52"/>
              </a:rPr>
              <a:t>тамоми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шароит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заминаҳои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ҳуқуқӣ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муҳайё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гардидаанд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Ҳифзи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гуногунзабонӣ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ҳимояву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рушди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тамоми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дунё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гуногунрангии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тамаддуни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мардумони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оламро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сайёра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тақозо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мекунад</a:t>
            </a:r>
            <a:r>
              <a:rPr lang="ru-RU" sz="1300" dirty="0">
                <a:latin typeface="Times New Roman Tj" panose="02020603050405020304" pitchFamily="18" charset="-52"/>
              </a:rPr>
              <a:t>, зеро ин </a:t>
            </a:r>
            <a:r>
              <a:rPr lang="ru-RU" sz="1300" dirty="0" err="1">
                <a:latin typeface="Times New Roman Tj" panose="02020603050405020304" pitchFamily="18" charset="-52"/>
              </a:rPr>
              <a:t>ҳама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ғановати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тамаддуни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оламиён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Эҳтиром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модарии</a:t>
            </a:r>
            <a:r>
              <a:rPr lang="ru-RU" sz="1300" dirty="0">
                <a:latin typeface="Times New Roman Tj" panose="02020603050405020304" pitchFamily="18" charset="-52"/>
              </a:rPr>
              <a:t> худ,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тамаддуни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хеш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эҳтиром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тамаддуни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дигар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инсонҳоро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нишон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дода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решаи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дӯстии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инсонҳоро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вуҷуд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меоварад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замони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соҳибистиқлолӣ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мақоми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касб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омадани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таъмину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таҳияи</a:t>
            </a:r>
            <a:r>
              <a:rPr lang="ru-RU" sz="1300" dirty="0">
                <a:latin typeface="Times New Roman Tj" panose="02020603050405020304" pitchFamily="18" charset="-52"/>
              </a:rPr>
              <a:t> як </a:t>
            </a:r>
            <a:r>
              <a:rPr lang="ru-RU" sz="1300" dirty="0" err="1">
                <a:latin typeface="Times New Roman Tj" panose="02020603050405020304" pitchFamily="18" charset="-52"/>
              </a:rPr>
              <a:t>қатор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заминаҳои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меъёрии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ҳуқуқӣ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мусоидат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расмии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нишастҳо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коргузории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вазорату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идораҳо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ташкилоту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муассисаҳо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мебошад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Ҳамзамон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ҳифзу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густариши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бадахшонӣ</a:t>
            </a:r>
            <a:r>
              <a:rPr lang="ru-RU" sz="1300" dirty="0">
                <a:latin typeface="Times New Roman Tj" panose="02020603050405020304" pitchFamily="18" charset="-52"/>
              </a:rPr>
              <a:t> (</a:t>
            </a:r>
            <a:r>
              <a:rPr lang="ru-RU" sz="1300" dirty="0" err="1">
                <a:latin typeface="Times New Roman Tj" panose="02020603050405020304" pitchFamily="18" charset="-52"/>
              </a:rPr>
              <a:t>помирӣ</a:t>
            </a:r>
            <a:r>
              <a:rPr lang="ru-RU" sz="1300" dirty="0">
                <a:latin typeface="Times New Roman Tj" panose="02020603050405020304" pitchFamily="18" charset="-52"/>
              </a:rPr>
              <a:t>)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яғонобӣ</a:t>
            </a:r>
            <a:r>
              <a:rPr lang="ru-RU" sz="1300" dirty="0">
                <a:latin typeface="Times New Roman Tj" panose="02020603050405020304" pitchFamily="18" charset="-52"/>
              </a:rPr>
              <a:t> низ аз </a:t>
            </a:r>
            <a:r>
              <a:rPr lang="ru-RU" sz="1300" dirty="0" err="1">
                <a:latin typeface="Times New Roman Tj" panose="02020603050405020304" pitchFamily="18" charset="-52"/>
              </a:rPr>
              <a:t>ҷониби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ҳукумати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мадди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назар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дур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намондааст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  <a:endParaRPr lang="ru-RU" sz="1300" dirty="0" smtClean="0">
              <a:latin typeface="Times New Roman Tj" panose="02020603050405020304" pitchFamily="18" charset="-52"/>
            </a:endParaRP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Тањлилињо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нишон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медињанд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имрўзњо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мамлакат</a:t>
            </a:r>
            <a:r>
              <a:rPr lang="ru-RU" sz="1300" dirty="0">
                <a:latin typeface="Times New Roman Tj" panose="02020603050405020304" pitchFamily="18" charset="-52"/>
              </a:rPr>
              <a:t> 11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маърази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хатар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қарор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дорад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масъала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водор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месозад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ҳимоя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густариши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иқдомҳои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заруриро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саривақт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амалӣ</a:t>
            </a:r>
            <a:r>
              <a:rPr lang="ru-RU" sz="1300" dirty="0">
                <a:latin typeface="Times New Roman Tj" panose="02020603050405020304" pitchFamily="18" charset="-52"/>
              </a:rPr>
              <a:t>  намоем. 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Ҳарчанд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баъзе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ҷанбаҳои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масъала</a:t>
            </a:r>
            <a:r>
              <a:rPr lang="ru-RU" sz="1300" dirty="0">
                <a:latin typeface="Times New Roman Tj" panose="02020603050405020304" pitchFamily="18" charset="-52"/>
              </a:rPr>
              <a:t> як </a:t>
            </a:r>
            <a:r>
              <a:rPr lang="ru-RU" sz="1300" dirty="0" err="1">
                <a:latin typeface="Times New Roman Tj" panose="02020603050405020304" pitchFamily="18" charset="-52"/>
              </a:rPr>
              <a:t>қатор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корҳои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судманд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анҷом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бошад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ҳам</a:t>
            </a:r>
            <a:r>
              <a:rPr lang="ru-RU" sz="1300" dirty="0">
                <a:latin typeface="Times New Roman Tj" panose="02020603050405020304" pitchFamily="18" charset="-52"/>
              </a:rPr>
              <a:t> вале он </a:t>
            </a:r>
            <a:r>
              <a:rPr lang="ru-RU" sz="1300" dirty="0" err="1">
                <a:latin typeface="Times New Roman Tj" panose="02020603050405020304" pitchFamily="18" charset="-52"/>
              </a:rPr>
              <a:t>ҳанӯз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</a:t>
            </a:r>
            <a:r>
              <a:rPr lang="ru-RU" sz="1300" dirty="0">
                <a:latin typeface="Times New Roman Tj" panose="02020603050405020304" pitchFamily="18" charset="-52"/>
              </a:rPr>
              <a:t>,  ба </a:t>
            </a:r>
            <a:r>
              <a:rPr lang="ru-RU" sz="1300" dirty="0" err="1">
                <a:latin typeface="Times New Roman Tj" panose="02020603050405020304" pitchFamily="18" charset="-52"/>
              </a:rPr>
              <a:t>андешаи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қаноатбахш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нестанд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74" y="391463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9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442" y="2085701"/>
            <a:ext cx="92577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Моро </a:t>
            </a:r>
            <a:r>
              <a:rPr lang="ru-RU" sz="1300" dirty="0" err="1">
                <a:latin typeface="Times New Roman Tj" panose="02020603050405020304" pitchFamily="18" charset="-52"/>
              </a:rPr>
              <a:t>зарур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ҳисоби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намояндагони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мутахассисони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заруриро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омода</a:t>
            </a:r>
            <a:r>
              <a:rPr lang="ru-RU" sz="1300" dirty="0">
                <a:latin typeface="Times New Roman Tj" panose="02020603050405020304" pitchFamily="18" charset="-52"/>
              </a:rPr>
              <a:t> карда,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ҳифзи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ганҷинаи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бебаҳои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тадбирҳои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саривақтиро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бештар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анҷом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диҳем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endParaRPr lang="ru-RU" sz="1300" dirty="0">
              <a:latin typeface="Times New Roman Tj" panose="02020603050405020304" pitchFamily="18" charset="-52"/>
            </a:endParaRP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Қобили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зикр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азизи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намояндагони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дигар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кишварҳо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ҷумла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русҳо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ӯзбекон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қирғизон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қазоқон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туркманҳо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бошқирдҳо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ғайраҳо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зиндагӣ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мекунанд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  <a:r>
              <a:rPr lang="ru-RU" sz="1300" dirty="0" err="1">
                <a:latin typeface="Times New Roman Tj" panose="02020603050405020304" pitchFamily="18" charset="-52"/>
              </a:rPr>
              <a:t>Мутобиқи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маълумоти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Ҷамъияти</a:t>
            </a:r>
            <a:r>
              <a:rPr lang="ru-RU" sz="1300" dirty="0">
                <a:latin typeface="Times New Roman Tj" panose="02020603050405020304" pitchFamily="18" charset="-52"/>
              </a:rPr>
              <a:t> "</a:t>
            </a:r>
            <a:r>
              <a:rPr lang="ru-RU" sz="1300" dirty="0" err="1">
                <a:latin typeface="Times New Roman Tj" panose="02020603050405020304" pitchFamily="18" charset="-52"/>
              </a:rPr>
              <a:t>Дӯстии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халқҳо</a:t>
            </a:r>
            <a:r>
              <a:rPr lang="ru-RU" sz="1300" dirty="0">
                <a:latin typeface="Times New Roman Tj" panose="02020603050405020304" pitchFamily="18" charset="-52"/>
              </a:rPr>
              <a:t>" то ба </a:t>
            </a:r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16 </a:t>
            </a:r>
            <a:r>
              <a:rPr lang="ru-RU" sz="1300" dirty="0" err="1">
                <a:latin typeface="Times New Roman Tj" panose="02020603050405020304" pitchFamily="18" charset="-52"/>
              </a:rPr>
              <a:t>ташкилоту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муассиса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ҷамъияту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марказҳои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сокини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амал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Албатта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ҷониби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Ҳукумати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сокини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заминаҳои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муҳимми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ҳуқуқӣ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шароит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оварда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шудааст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бахши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такмили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барномаҳои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таълимии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таъсиси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марказҳои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маҳалҳои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зисти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сокини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ҳамчунин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омода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кардани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муаллимони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фанни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мактабҳои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ғайритоҷикӣ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ҳисоби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намояндагони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то ба </a:t>
            </a:r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ҷониби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Вазорати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маориф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илми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иқдомҳои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судманди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зиёде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амалӣ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истодааст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Мавриди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зикр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ҳукумати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таълиму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омӯзиши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муқими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таваҷҷуҳи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махсус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зоҳир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намудаааст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ҳамзамон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бобати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ҳифзи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асолати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шароити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мусоид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оварда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шудааст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Имрӯз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ҷумҳурӣ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ақаллиятҳои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барномаҳои</a:t>
            </a:r>
            <a:r>
              <a:rPr lang="ru-RU" sz="1300" dirty="0">
                <a:latin typeface="Times New Roman Tj" panose="02020603050405020304" pitchFamily="18" charset="-52"/>
              </a:rPr>
              <a:t> радио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телевизион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фаъол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буда</a:t>
            </a:r>
            <a:r>
              <a:rPr lang="ru-RU" sz="1300" dirty="0">
                <a:latin typeface="Times New Roman Tj" panose="02020603050405020304" pitchFamily="18" charset="-52"/>
              </a:rPr>
              <a:t>, ба </a:t>
            </a:r>
            <a:r>
              <a:rPr lang="ru-RU" sz="1300" dirty="0" err="1">
                <a:latin typeface="Times New Roman Tj" panose="02020603050405020304" pitchFamily="18" charset="-52"/>
              </a:rPr>
              <a:t>бештари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рӯзномаву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маҷаллаҳо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нашр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мешаванд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яъне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ҳамаи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кишварамон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арҷ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мегузорем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қавму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дигари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имкониятҳо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фароҳам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оварда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шудаанд</a:t>
            </a:r>
            <a:r>
              <a:rPr lang="ru-RU" sz="1300" dirty="0">
                <a:latin typeface="Times New Roman Tj" panose="02020603050405020304" pitchFamily="18" charset="-52"/>
              </a:rPr>
              <a:t>, то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модариашон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таҳсил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кунанд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расму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оин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анъанаҳои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худро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давом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диҳанд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74" y="391463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5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144" y="388131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4442" y="2085701"/>
            <a:ext cx="92577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Асосгузори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сулҳу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Ваҳдати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 - </a:t>
            </a:r>
            <a:r>
              <a:rPr lang="ru-RU" sz="1300" dirty="0" err="1">
                <a:latin typeface="Times New Roman Tj" panose="02020603050405020304" pitchFamily="18" charset="-52"/>
              </a:rPr>
              <a:t>Пешвои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Президенти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муҳтарами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– </a:t>
            </a:r>
            <a:r>
              <a:rPr lang="ru-RU" sz="1300" dirty="0" err="1">
                <a:latin typeface="Times New Roman Tj" panose="02020603050405020304" pitchFamily="18" charset="-52"/>
              </a:rPr>
              <a:t>Эмомалӣ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Раҳмон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соҳибзабононро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пайваста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баҳри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посдории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асолати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фарҳангамон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даъват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</a:t>
            </a:r>
            <a:r>
              <a:rPr lang="ru-RU" sz="1300" dirty="0">
                <a:latin typeface="Times New Roman Tj" panose="02020603050405020304" pitchFamily="18" charset="-52"/>
              </a:rPr>
              <a:t>. дар </a:t>
            </a:r>
            <a:r>
              <a:rPr lang="ru-RU" sz="1300" dirty="0" err="1">
                <a:latin typeface="Times New Roman Tj" panose="02020603050405020304" pitchFamily="18" charset="-52"/>
              </a:rPr>
              <a:t>суханрониҳои</a:t>
            </a:r>
            <a:r>
              <a:rPr lang="ru-RU" sz="1300" dirty="0">
                <a:latin typeface="Times New Roman Tj" panose="02020603050405020304" pitchFamily="18" charset="-52"/>
              </a:rPr>
              <a:t> худ </a:t>
            </a:r>
            <a:r>
              <a:rPr lang="ru-RU" sz="1300" dirty="0" err="1">
                <a:latin typeface="Times New Roman Tj" panose="02020603050405020304" pitchFamily="18" charset="-52"/>
              </a:rPr>
              <a:t>хирадмандона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зикр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намудаанд</a:t>
            </a:r>
            <a:r>
              <a:rPr lang="ru-RU" sz="1300" dirty="0">
                <a:latin typeface="Times New Roman Tj" panose="02020603050405020304" pitchFamily="18" charset="-52"/>
              </a:rPr>
              <a:t>: «</a:t>
            </a:r>
            <a:r>
              <a:rPr lang="ru-RU" sz="1300" dirty="0" err="1">
                <a:latin typeface="Times New Roman Tj" panose="02020603050405020304" pitchFamily="18" charset="-52"/>
              </a:rPr>
              <a:t>Дӯст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доштан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қадр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кардани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ҳаргиз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маънои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он </a:t>
            </a:r>
            <a:r>
              <a:rPr lang="ru-RU" sz="1300" dirty="0" err="1">
                <a:latin typeface="Times New Roman Tj" panose="02020603050405020304" pitchFamily="18" charset="-52"/>
              </a:rPr>
              <a:t>маҳдуд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шудан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омӯхтани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хориҷӣ</a:t>
            </a:r>
            <a:r>
              <a:rPr lang="ru-RU" sz="1300" dirty="0">
                <a:latin typeface="Times New Roman Tj" panose="02020603050405020304" pitchFamily="18" charset="-52"/>
              </a:rPr>
              <a:t> даст </a:t>
            </a:r>
            <a:r>
              <a:rPr lang="ru-RU" sz="1300" dirty="0" err="1">
                <a:latin typeface="Times New Roman Tj" panose="02020603050405020304" pitchFamily="18" charset="-52"/>
              </a:rPr>
              <a:t>кашидани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шаҳрвандони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надорад</a:t>
            </a:r>
            <a:r>
              <a:rPr lang="ru-RU" sz="1300" dirty="0">
                <a:latin typeface="Times New Roman Tj" panose="02020603050405020304" pitchFamily="18" charset="-52"/>
              </a:rPr>
              <a:t>».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Мувофиқи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маълумоти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коршиносон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ҷаҳон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ҳоло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наздики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ҳафт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ҳазор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мавҷуд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90 дар сади </a:t>
            </a:r>
            <a:r>
              <a:rPr lang="ru-RU" sz="1300" dirty="0" err="1">
                <a:latin typeface="Times New Roman Tj" panose="02020603050405020304" pitchFamily="18" charset="-52"/>
              </a:rPr>
              <a:t>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эҳтимолияти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ояндаи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наздик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байн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рафтанро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доранд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Коршиносон</a:t>
            </a:r>
            <a:r>
              <a:rPr lang="ru-RU" sz="1300" dirty="0">
                <a:latin typeface="Times New Roman Tj" panose="02020603050405020304" pitchFamily="18" charset="-52"/>
              </a:rPr>
              <a:t> бар он </a:t>
            </a:r>
            <a:r>
              <a:rPr lang="ru-RU" sz="1300" dirty="0" err="1">
                <a:latin typeface="Times New Roman Tj" panose="02020603050405020304" pitchFamily="18" charset="-52"/>
              </a:rPr>
              <a:t>ақидаанд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ҳамасола</a:t>
            </a:r>
            <a:r>
              <a:rPr lang="ru-RU" sz="1300" dirty="0">
                <a:latin typeface="Times New Roman Tj" panose="02020603050405020304" pitchFamily="18" charset="-52"/>
              </a:rPr>
              <a:t> ба таври </a:t>
            </a:r>
            <a:r>
              <a:rPr lang="ru-RU" sz="1300" dirty="0" err="1">
                <a:latin typeface="Times New Roman Tj" panose="02020603050405020304" pitchFamily="18" charset="-52"/>
              </a:rPr>
              <a:t>ноайён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харитаи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ҷаҳон</a:t>
            </a:r>
            <a:r>
              <a:rPr lang="ru-RU" sz="1300" dirty="0">
                <a:latin typeface="Times New Roman Tj" panose="02020603050405020304" pitchFamily="18" charset="-52"/>
              </a:rPr>
              <a:t> 10 – 12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байн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меравад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яъне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бузург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хурдро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коми</a:t>
            </a:r>
            <a:r>
              <a:rPr lang="ru-RU" sz="1300" dirty="0">
                <a:latin typeface="Times New Roman Tj" panose="02020603050405020304" pitchFamily="18" charset="-52"/>
              </a:rPr>
              <a:t> худ </a:t>
            </a:r>
            <a:r>
              <a:rPr lang="ru-RU" sz="1300" dirty="0" err="1">
                <a:latin typeface="Times New Roman Tj" panose="02020603050405020304" pitchFamily="18" charset="-52"/>
              </a:rPr>
              <a:t>фурӯ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мебаранд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Агар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назар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гирем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нафақат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арзи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ҳастӣ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мекунанд</a:t>
            </a:r>
            <a:r>
              <a:rPr lang="ru-RU" sz="1300" dirty="0">
                <a:latin typeface="Times New Roman Tj" panose="02020603050405020304" pitchFamily="18" charset="-52"/>
              </a:rPr>
              <a:t>, балки аз </a:t>
            </a:r>
            <a:r>
              <a:rPr lang="ru-RU" sz="1300" dirty="0" err="1">
                <a:latin typeface="Times New Roman Tj" panose="02020603050405020304" pitchFamily="18" charset="-52"/>
              </a:rPr>
              <a:t>байн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мераванд</a:t>
            </a:r>
            <a:r>
              <a:rPr lang="ru-RU" sz="1300" dirty="0">
                <a:latin typeface="Times New Roman Tj" panose="02020603050405020304" pitchFamily="18" charset="-52"/>
              </a:rPr>
              <a:t>, - </a:t>
            </a:r>
            <a:r>
              <a:rPr lang="ru-RU" sz="1300" dirty="0" err="1">
                <a:latin typeface="Times New Roman Tj" panose="02020603050405020304" pitchFamily="18" charset="-52"/>
              </a:rPr>
              <a:t>таъкид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менамояд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Котиби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генералии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созмони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байналмилалии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фархангии</a:t>
            </a:r>
            <a:r>
              <a:rPr lang="ru-RU" sz="1300" dirty="0">
                <a:latin typeface="Times New Roman Tj" panose="02020603050405020304" pitchFamily="18" charset="-52"/>
              </a:rPr>
              <a:t> ЮНЕСКО – пас </a:t>
            </a:r>
            <a:r>
              <a:rPr lang="ru-RU" sz="1300" dirty="0" err="1">
                <a:latin typeface="Times New Roman Tj" panose="02020603050405020304" pitchFamily="18" charset="-52"/>
              </a:rPr>
              <a:t>мо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вазифадорем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барои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муҳофизат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нигоҳдории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ҳама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сарвати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бебаҳои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фарҳангӣ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кореро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дастамон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меояд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иҷро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расонем</a:t>
            </a:r>
            <a:r>
              <a:rPr lang="ru-RU" sz="1300" dirty="0" smtClean="0">
                <a:latin typeface="Times New Roman Tj" panose="02020603050405020304" pitchFamily="18" charset="-52"/>
              </a:rPr>
              <a:t>».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Феълан</a:t>
            </a:r>
            <a:r>
              <a:rPr lang="ru-RU" sz="1300" dirty="0">
                <a:latin typeface="Times New Roman Tj" panose="02020603050405020304" pitchFamily="18" charset="-52"/>
              </a:rPr>
              <a:t>, дар </a:t>
            </a:r>
            <a:r>
              <a:rPr lang="ru-RU" sz="1300" dirty="0" err="1">
                <a:latin typeface="Times New Roman Tj" panose="02020603050405020304" pitchFamily="18" charset="-52"/>
              </a:rPr>
              <a:t>мамлакат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аҳолии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манотиқи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гуногунро</a:t>
            </a:r>
            <a:r>
              <a:rPr lang="ru-RU" sz="1300" dirty="0">
                <a:latin typeface="Times New Roman Tj" panose="02020603050405020304" pitchFamily="18" charset="-52"/>
              </a:rPr>
              <a:t> ном </a:t>
            </a:r>
            <a:r>
              <a:rPr lang="ru-RU" sz="1300" dirty="0" err="1">
                <a:latin typeface="Times New Roman Tj" panose="02020603050405020304" pitchFamily="18" charset="-52"/>
              </a:rPr>
              <a:t>бурдан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мумкин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вазъи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дузабонӣ</a:t>
            </a:r>
            <a:r>
              <a:rPr lang="ru-RU" sz="1300" dirty="0">
                <a:latin typeface="Times New Roman Tj" panose="02020603050405020304" pitchFamily="18" charset="-52"/>
              </a:rPr>
              <a:t> билингвизм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полилингвизм</a:t>
            </a:r>
            <a:r>
              <a:rPr lang="ru-RU" sz="1300" dirty="0">
                <a:latin typeface="Times New Roman Tj" panose="02020603050405020304" pitchFamily="18" charset="-52"/>
              </a:rPr>
              <a:t> – </a:t>
            </a:r>
            <a:r>
              <a:rPr lang="ru-RU" sz="1300" dirty="0" err="1">
                <a:latin typeface="Times New Roman Tj" panose="02020603050405020304" pitchFamily="18" charset="-52"/>
              </a:rPr>
              <a:t>мултилингвизм</a:t>
            </a:r>
            <a:r>
              <a:rPr lang="ru-RU" sz="1300" dirty="0">
                <a:latin typeface="Times New Roman Tj" panose="02020603050405020304" pitchFamily="18" charset="-52"/>
              </a:rPr>
              <a:t> - </a:t>
            </a:r>
            <a:r>
              <a:rPr lang="ru-RU" sz="1300" dirty="0" err="1">
                <a:latin typeface="Times New Roman Tj" panose="02020603050405020304" pitchFamily="18" charset="-52"/>
              </a:rPr>
              <a:t>биёрзабониро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ҳифз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Ба </a:t>
            </a:r>
            <a:r>
              <a:rPr lang="ru-RU" sz="1300" dirty="0" err="1">
                <a:latin typeface="Times New Roman Tj" panose="02020603050405020304" pitchFamily="18" charset="-52"/>
              </a:rPr>
              <a:t>вижа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навоҳии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минтақахои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мазкур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мардум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аксарият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мебошанд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модарӣ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забонхои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қирғизӣ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туркманӣ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узбекӣ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русиро</a:t>
            </a:r>
            <a:r>
              <a:rPr lang="ru-RU" sz="1300" dirty="0">
                <a:latin typeface="Times New Roman Tj" panose="02020603050405020304" pitchFamily="18" charset="-52"/>
              </a:rPr>
              <a:t> низ </a:t>
            </a:r>
            <a:r>
              <a:rPr lang="ru-RU" sz="1300" dirty="0" err="1">
                <a:latin typeface="Times New Roman Tj" panose="02020603050405020304" pitchFamily="18" charset="-52"/>
              </a:rPr>
              <a:t>медонанд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бидуни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мушкилӣ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ҳам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суҳбат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мекунанд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кишвар</a:t>
            </a:r>
            <a:r>
              <a:rPr lang="ru-RU" sz="1300" dirty="0">
                <a:latin typeface="Times New Roman Tj" panose="02020603050405020304" pitchFamily="18" charset="-52"/>
              </a:rPr>
              <a:t> 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мақоми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давлатиро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соҳиб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омӯхтани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русӣ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чун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муоширати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байни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миллатхо</a:t>
            </a:r>
            <a:r>
              <a:rPr lang="ru-RU" sz="1300" dirty="0">
                <a:latin typeface="Times New Roman Tj" panose="02020603050405020304" pitchFamily="18" charset="-52"/>
              </a:rPr>
              <a:t> то </a:t>
            </a:r>
            <a:r>
              <a:rPr lang="ru-RU" sz="1300" dirty="0" err="1">
                <a:latin typeface="Times New Roman Tj" panose="02020603050405020304" pitchFamily="18" charset="-52"/>
              </a:rPr>
              <a:t>андозае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густариш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ёфт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ин </a:t>
            </a:r>
            <a:r>
              <a:rPr lang="ru-RU" sz="1300" dirty="0" err="1">
                <a:latin typeface="Times New Roman Tj" panose="02020603050405020304" pitchFamily="18" charset="-52"/>
              </a:rPr>
              <a:t>василае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гашт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бобати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огоҳӣ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пайдо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намудан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ҳаводиси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ҷаҳон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адабиёти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илмию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бадеии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ҷаҳонӣ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ин ба </a:t>
            </a:r>
            <a:r>
              <a:rPr lang="ru-RU" sz="1300" dirty="0" err="1">
                <a:latin typeface="Times New Roman Tj" panose="02020603050405020304" pitchFamily="18" charset="-52"/>
              </a:rPr>
              <a:t>шаҳрвандон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бобати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воридшавӣ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фазои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иттиллоотии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чахонӣ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шароити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хубе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омода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месозад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endParaRPr lang="ru-RU" sz="1300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690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стол 2023\ДОК 10042023\Док МО 2022\Док 2022\Рӯзи байналмилалӣ 2022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557" y="3903772"/>
            <a:ext cx="1685281" cy="10061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ABBDC4-782B-4589-AB5F-AB41169C9489}"/>
              </a:ext>
            </a:extLst>
          </p:cNvPr>
          <p:cNvSpPr txBox="1"/>
          <p:nvPr/>
        </p:nvSpPr>
        <p:spPr>
          <a:xfrm>
            <a:off x="882502" y="1088376"/>
            <a:ext cx="10122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АМАЛӢ БА ИФТИХОРИ РӮЗИ  БАЙНАЛМИЛАЛИИ ЗАБОНИ МОДАРӢ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ТАҲТИ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УНВОНИ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«ИСТИҚЛОЛ ВА РУШДИ ЗАБОНИ МОДАРӢ»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(20-уми феврали 2024)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xmlns="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85CF5D5-8C8E-4B9A-A11F-64D46847787E}"/>
              </a:ext>
            </a:extLst>
          </p:cNvPr>
          <p:cNvSpPr txBox="1"/>
          <p:nvPr/>
        </p:nvSpPr>
        <p:spPr>
          <a:xfrm>
            <a:off x="4423145" y="6329735"/>
            <a:ext cx="280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621283" y="103416"/>
            <a:ext cx="1654577" cy="8272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442" y="2423053"/>
            <a:ext cx="92577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Дар </a:t>
            </a:r>
            <a:r>
              <a:rPr lang="ru-RU" sz="1300" dirty="0" err="1">
                <a:latin typeface="Times New Roman Tj" panose="02020603050405020304" pitchFamily="18" charset="-52"/>
              </a:rPr>
              <a:t>баробари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русӣ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забонхои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англисӣ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олмонӣ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арабӣ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чинӣ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ғ. </a:t>
            </a:r>
            <a:r>
              <a:rPr lang="ru-RU" sz="1300" dirty="0" err="1">
                <a:latin typeface="Times New Roman Tj" panose="02020603050405020304" pitchFamily="18" charset="-52"/>
              </a:rPr>
              <a:t>доираи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истифода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густариши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васее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пайдо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намуда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истодаанд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Қобили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қайд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ки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имрӯзҳо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масъалаи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ҳайси</a:t>
            </a:r>
            <a:r>
              <a:rPr lang="ru-RU" sz="1300" dirty="0">
                <a:latin typeface="Times New Roman Tj" panose="02020603050405020304" pitchFamily="18" charset="-52"/>
              </a:rPr>
              <a:t> яке аз </a:t>
            </a:r>
            <a:r>
              <a:rPr lang="ru-RU" sz="1300" dirty="0" err="1">
                <a:latin typeface="Times New Roman Tj" panose="02020603050405020304" pitchFamily="18" charset="-52"/>
              </a:rPr>
              <a:t>рукнҳои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муҳими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сиёсати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дохилии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Ҳукумати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Ҷумҳурии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Тоҷикистон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маҳсуб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меёбад</a:t>
            </a:r>
            <a:r>
              <a:rPr lang="ru-RU" sz="1300" dirty="0">
                <a:latin typeface="Times New Roman Tj" panose="02020603050405020304" pitchFamily="18" charset="-52"/>
              </a:rPr>
              <a:t>. </a:t>
            </a:r>
          </a:p>
          <a:p>
            <a:pPr algn="just"/>
            <a:r>
              <a:rPr lang="ru-RU" sz="1300" dirty="0" err="1">
                <a:latin typeface="Times New Roman Tj" panose="02020603050405020304" pitchFamily="18" charset="-52"/>
              </a:rPr>
              <a:t>Давлат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вуҷуд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дошта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наметавонад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шиносномаи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</a:t>
            </a:r>
            <a:r>
              <a:rPr lang="ru-RU" sz="1300" dirty="0">
                <a:latin typeface="Times New Roman Tj" panose="02020603050405020304" pitchFamily="18" charset="-52"/>
              </a:rPr>
              <a:t>, яке аз </a:t>
            </a:r>
            <a:r>
              <a:rPr lang="ru-RU" sz="1300" dirty="0" err="1">
                <a:latin typeface="Times New Roman Tj" panose="02020603050405020304" pitchFamily="18" charset="-52"/>
              </a:rPr>
              <a:t>муқаддасоти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асосии</a:t>
            </a:r>
            <a:r>
              <a:rPr lang="ru-RU" sz="1300" dirty="0">
                <a:latin typeface="Times New Roman Tj" panose="02020603050405020304" pitchFamily="18" charset="-52"/>
              </a:rPr>
              <a:t> он ба </a:t>
            </a:r>
            <a:r>
              <a:rPr lang="ru-RU" sz="1300" dirty="0" err="1">
                <a:latin typeface="Times New Roman Tj" panose="02020603050405020304" pitchFamily="18" charset="-52"/>
              </a:rPr>
              <a:t>шумор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меравад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  <a:p>
            <a:pPr algn="just"/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Бо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дарназардошти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раванди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љањонишавї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таъсири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бевоситаи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технологияи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иртиботию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иттилотї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таваҷҷуҳи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давлат</a:t>
            </a:r>
            <a:r>
              <a:rPr lang="ru-RU" sz="1300" dirty="0">
                <a:latin typeface="Times New Roman Tj" panose="02020603050405020304" pitchFamily="18" charset="-52"/>
              </a:rPr>
              <a:t>  </a:t>
            </a:r>
            <a:r>
              <a:rPr lang="ru-RU" sz="1300" dirty="0" err="1">
                <a:latin typeface="Times New Roman Tj" panose="02020603050405020304" pitchFamily="18" charset="-52"/>
              </a:rPr>
              <a:t>нисбат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таќдири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ояндаи</a:t>
            </a:r>
            <a:r>
              <a:rPr lang="ru-RU" sz="1300" dirty="0">
                <a:latin typeface="Times New Roman Tj" panose="02020603050405020304" pitchFamily="18" charset="-52"/>
              </a:rPr>
              <a:t> он  </a:t>
            </a:r>
            <a:r>
              <a:rPr lang="ru-RU" sz="1300" dirty="0" err="1">
                <a:latin typeface="Times New Roman Tj" panose="02020603050405020304" pitchFamily="18" charset="-52"/>
              </a:rPr>
              <a:t>беш</a:t>
            </a:r>
            <a:r>
              <a:rPr lang="ru-RU" sz="1300" dirty="0">
                <a:latin typeface="Times New Roman Tj" panose="02020603050405020304" pitchFamily="18" charset="-52"/>
              </a:rPr>
              <a:t> аз </a:t>
            </a:r>
            <a:r>
              <a:rPr lang="ru-RU" sz="1300" dirty="0" err="1">
                <a:latin typeface="Times New Roman Tj" panose="02020603050405020304" pitchFamily="18" charset="-52"/>
              </a:rPr>
              <a:t>ҳарвақта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афзун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мешавад</a:t>
            </a:r>
            <a:r>
              <a:rPr lang="ru-RU" sz="1300" dirty="0">
                <a:latin typeface="Times New Roman Tj" panose="02020603050405020304" pitchFamily="18" charset="-52"/>
              </a:rPr>
              <a:t>, зеро </a:t>
            </a:r>
            <a:r>
              <a:rPr lang="ru-RU" sz="1300" dirty="0" err="1">
                <a:latin typeface="Times New Roman Tj" panose="02020603050405020304" pitchFamily="18" charset="-52"/>
              </a:rPr>
              <a:t>забон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нишонаи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муҳимтарини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Истиқлолият</a:t>
            </a:r>
            <a:r>
              <a:rPr lang="ru-RU" sz="1300" dirty="0">
                <a:latin typeface="Times New Roman Tj" panose="02020603050405020304" pitchFamily="18" charset="-52"/>
              </a:rPr>
              <a:t>, </a:t>
            </a:r>
            <a:r>
              <a:rPr lang="ru-RU" sz="1300" dirty="0" err="1">
                <a:latin typeface="Times New Roman Tj" panose="02020603050405020304" pitchFamily="18" charset="-52"/>
              </a:rPr>
              <a:t>Ваҳдат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ва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соҳибфарҳангиву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соҳибдавлатї</a:t>
            </a:r>
            <a:r>
              <a:rPr lang="ru-RU" sz="1300" dirty="0">
                <a:latin typeface="Times New Roman Tj" panose="02020603050405020304" pitchFamily="18" charset="-52"/>
              </a:rPr>
              <a:t> ба </a:t>
            </a:r>
            <a:r>
              <a:rPr lang="ru-RU" sz="1300" dirty="0" err="1">
                <a:latin typeface="Times New Roman Tj" panose="02020603050405020304" pitchFamily="18" charset="-52"/>
              </a:rPr>
              <a:t>шумор</a:t>
            </a:r>
            <a:r>
              <a:rPr lang="ru-RU" sz="1300" dirty="0">
                <a:latin typeface="Times New Roman Tj" panose="02020603050405020304" pitchFamily="18" charset="-52"/>
              </a:rPr>
              <a:t> </a:t>
            </a:r>
            <a:r>
              <a:rPr lang="ru-RU" sz="1300" dirty="0" err="1">
                <a:latin typeface="Times New Roman Tj" panose="02020603050405020304" pitchFamily="18" charset="-52"/>
              </a:rPr>
              <a:t>меравад</a:t>
            </a:r>
            <a:r>
              <a:rPr lang="ru-RU" sz="1300" dirty="0">
                <a:latin typeface="Times New Roman Tj" panose="02020603050405020304" pitchFamily="18" charset="-52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B16B74-B8BA-4C3F-898D-DA93DA94FEAC}"/>
              </a:ext>
            </a:extLst>
          </p:cNvPr>
          <p:cNvSpPr txBox="1"/>
          <p:nvPr/>
        </p:nvSpPr>
        <p:spPr>
          <a:xfrm>
            <a:off x="9645397" y="2704811"/>
            <a:ext cx="242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g-Cyrl-TJ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g-Cyrl-TJ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ФЕВРАЛИ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g-Cyrl-TJ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БАЙНАЛМИЛАЛИИ ЗАБОНИ МОДАРӢ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153</TotalTime>
  <Words>1515</Words>
  <Application>Microsoft Office PowerPoint</Application>
  <PresentationFormat>Произвольный</PresentationFormat>
  <Paragraphs>165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Slice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365 Development</dc:creator>
  <cp:lastModifiedBy>Пользователь</cp:lastModifiedBy>
  <cp:revision>118</cp:revision>
  <dcterms:created xsi:type="dcterms:W3CDTF">2020-10-02T07:34:32Z</dcterms:created>
  <dcterms:modified xsi:type="dcterms:W3CDTF">2024-02-20T04:35:19Z</dcterms:modified>
</cp:coreProperties>
</file>