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handoutMasterIdLst>
    <p:handoutMasterId r:id="rId11"/>
  </p:handoutMasterIdLst>
  <p:sldIdLst>
    <p:sldId id="256" r:id="rId2"/>
    <p:sldId id="257" r:id="rId3"/>
    <p:sldId id="283" r:id="rId4"/>
    <p:sldId id="259" r:id="rId5"/>
    <p:sldId id="284" r:id="rId6"/>
    <p:sldId id="285" r:id="rId7"/>
    <p:sldId id="287" r:id="rId8"/>
    <p:sldId id="288" r:id="rId9"/>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p:scale>
          <a:sx n="80" d="100"/>
          <a:sy n="80" d="100"/>
        </p:scale>
        <p:origin x="-936" y="-33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839ACAC7-06C3-4CAB-97C6-692AD18A11C1}" type="datetimeFigureOut">
              <a:rPr lang="en-US" smtClean="0"/>
              <a:t>11/14/2023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24F44CE-8463-47E1-A574-F842F2C12A7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3B02F221-D2EC-451B-9739-5F2BFA96202B}" type="datetimeFigureOut">
              <a:rPr lang="en-US" smtClean="0"/>
              <a:t>11/14/2023</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856BE546-67A2-42D7-9B85-C91F033978E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6BE546-67A2-42D7-9B85-C91F033978EB}"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11/14/2023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20ABBDC4-782B-4589-AB5F-AB41169C9489}"/>
              </a:ext>
            </a:extLst>
          </p:cNvPr>
          <p:cNvSpPr txBox="1"/>
          <p:nvPr/>
        </p:nvSpPr>
        <p:spPr>
          <a:xfrm>
            <a:off x="882502" y="928578"/>
            <a:ext cx="10122195" cy="1569660"/>
          </a:xfrm>
          <a:prstGeom prst="rect">
            <a:avLst/>
          </a:prstGeom>
          <a:noFill/>
        </p:spPr>
        <p:txBody>
          <a:bodyPr wrap="square" rtlCol="0">
            <a:spAutoFit/>
          </a:bodyPr>
          <a:lstStyle/>
          <a:p>
            <a:pPr algn="ctr"/>
            <a:r>
              <a:rPr lang="ru-RU"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БА</a:t>
            </a:r>
            <a:br>
              <a:rPr lang="ru-RU"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ПРЕЗИДЕНТИ ҶУМҲУРИИ ТОҶИКИСТОН </a:t>
            </a:r>
          </a:p>
          <a:p>
            <a:pPr algn="ctr"/>
            <a:r>
              <a:rPr lang="ru-RU"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3"/>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4"/>
          <a:stretch>
            <a:fillRect/>
          </a:stretch>
        </p:blipFill>
        <p:spPr>
          <a:xfrm>
            <a:off x="10930269" y="116959"/>
            <a:ext cx="932510" cy="857909"/>
          </a:xfrm>
          <a:prstGeom prst="rect">
            <a:avLst/>
          </a:prstGeom>
        </p:spPr>
      </p:pic>
      <p:sp>
        <p:nvSpPr>
          <p:cNvPr id="13" name="TextBox 12">
            <a:extLst>
              <a:ext uri="{FF2B5EF4-FFF2-40B4-BE49-F238E27FC236}">
                <a16:creationId xmlns="" xmlns:a16="http://schemas.microsoft.com/office/drawing/2014/main" id="{485CF5D5-8C8E-4B9A-A11F-64D46847787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4423145" y="2722764"/>
            <a:ext cx="2824942" cy="1412471"/>
          </a:xfrm>
          <a:prstGeom prst="rect">
            <a:avLst/>
          </a:prstGeom>
        </p:spPr>
      </p:pic>
      <p:sp>
        <p:nvSpPr>
          <p:cNvPr id="16" name="TextBox 15">
            <a:extLst>
              <a:ext uri="{FF2B5EF4-FFF2-40B4-BE49-F238E27FC236}">
                <a16:creationId xmlns="" xmlns:a16="http://schemas.microsoft.com/office/drawing/2014/main" id="{93239079-859F-4008-B03B-D3B0F445962C}"/>
              </a:ext>
            </a:extLst>
          </p:cNvPr>
          <p:cNvSpPr txBox="1"/>
          <p:nvPr/>
        </p:nvSpPr>
        <p:spPr>
          <a:xfrm>
            <a:off x="3955055" y="4432717"/>
            <a:ext cx="5827923" cy="1754326"/>
          </a:xfrm>
          <a:prstGeom prst="rect">
            <a:avLst/>
          </a:prstGeom>
          <a:noFill/>
        </p:spPr>
        <p:txBody>
          <a:bodyPr wrap="square" rtlCol="0">
            <a:spAutoFit/>
          </a:bodyPr>
          <a:lstStyle/>
          <a:p>
            <a:pPr algn="just"/>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Забони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ширину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шевои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тоҷикӣ муҳимтарин унсури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ҳастӣ ва</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бақои </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умри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миллати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куҳанбунёди </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мо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мебошад</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дар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даврони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истиқлол ва</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дар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марҳалаи бунёди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давлатдории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миллӣ рисолати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миллатсозиву</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давлатсозии</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худро</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бо</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рангу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ҷилои тоза</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идома</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бахшида</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истодааст</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Эмомалӣ</a:t>
            </a:r>
            <a:r>
              <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Раҳмон</a:t>
            </a:r>
            <a:endPar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 xmlns:a16="http://schemas.microsoft.com/office/drawing/2014/main" id="{27B16B74-B8BA-4C3F-898D-DA93DA94FEAC}"/>
              </a:ext>
            </a:extLst>
          </p:cNvPr>
          <p:cNvSpPr txBox="1"/>
          <p:nvPr/>
        </p:nvSpPr>
        <p:spPr>
          <a:xfrm>
            <a:off x="10058400" y="3923414"/>
            <a:ext cx="2243470" cy="2708434"/>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1" name="Picture 10" descr="2019-09-08tabrikot.jpg"/>
          <p:cNvPicPr>
            <a:picLocks noChangeAspect="1"/>
          </p:cNvPicPr>
          <p:nvPr/>
        </p:nvPicPr>
        <p:blipFill>
          <a:blip r:embed="rId7"/>
          <a:stretch>
            <a:fillRect/>
          </a:stretch>
        </p:blipFill>
        <p:spPr>
          <a:xfrm>
            <a:off x="193948" y="3882094"/>
            <a:ext cx="3648075" cy="25622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1679908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11" name="TextBox 10">
            <a:extLst>
              <a:ext uri="{FF2B5EF4-FFF2-40B4-BE49-F238E27FC236}">
                <a16:creationId xmlns="" xmlns:a16="http://schemas.microsoft.com/office/drawing/2014/main" id="{C666FD89-3E45-4CD3-BFE9-878E0E9399AE}"/>
              </a:ext>
            </a:extLst>
          </p:cNvPr>
          <p:cNvSpPr txBox="1"/>
          <p:nvPr/>
        </p:nvSpPr>
        <p:spPr>
          <a:xfrm>
            <a:off x="-201881" y="839623"/>
            <a:ext cx="11488206" cy="3477875"/>
          </a:xfrm>
          <a:prstGeom prst="rect">
            <a:avLst/>
          </a:prstGeom>
          <a:noFill/>
        </p:spPr>
        <p:txBody>
          <a:bodyPr wrap="square" rtlCol="0">
            <a:spAutoFit/>
          </a:bodyPr>
          <a:lstStyle/>
          <a:p>
            <a:pPr algn="ctr"/>
            <a:r>
              <a:rPr lang="ru-RU" sz="36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ДУРУД</a:t>
            </a:r>
            <a:endParaRPr lang="ru-RU" sz="3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ИШТИРОКДОРОНИ </a:t>
            </a: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a:t>
            </a:r>
          </a:p>
          <a:p>
            <a:pPr algn="ct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ИЛМИЮ АМАЛӢ БАХШИДА БА</a:t>
            </a:r>
            <a:b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ПРЕЗИДЕНТИ ҶУМҲУРИИ ТОҶИКИСТОН </a:t>
            </a:r>
          </a:p>
          <a:p>
            <a:pPr algn="ct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a:t>
            </a:r>
            <a:br>
              <a:rPr lang="ru-RU"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ВА ТАЪРИХИ МИЛЛАТ»</a:t>
            </a:r>
          </a:p>
        </p:txBody>
      </p:sp>
      <p:sp>
        <p:nvSpPr>
          <p:cNvPr id="12" name="TextBox 11">
            <a:extLst>
              <a:ext uri="{FF2B5EF4-FFF2-40B4-BE49-F238E27FC236}">
                <a16:creationId xmlns="" xmlns:a16="http://schemas.microsoft.com/office/drawing/2014/main" id="{0846E7F7-0515-4D97-A180-0ABB77227AB3}"/>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7" name="Picture 16"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01953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754371" y="2583603"/>
            <a:ext cx="7662754" cy="3016210"/>
          </a:xfrm>
          <a:prstGeom prst="rect">
            <a:avLst/>
          </a:prstGeom>
          <a:noFill/>
        </p:spPr>
        <p:txBody>
          <a:bodyPr wrap="square" rtlCol="0">
            <a:spAutoFit/>
          </a:bodyPr>
          <a:lstStyle/>
          <a:p>
            <a:pPr algn="ctr"/>
            <a:r>
              <a:rPr lang="ru-RU"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ТАРТИБИ БАРГУЗОРИИ КОНФЕРЕНСИЯ</a:t>
            </a:r>
          </a:p>
          <a:p>
            <a:endParaRPr lang="ru-RU" b="1" dirty="0">
              <a:latin typeface="Times New Roman" panose="02020603050405020304" pitchFamily="18" charset="0"/>
              <a:cs typeface="Times New Roman" panose="02020603050405020304" pitchFamily="18" charset="0"/>
            </a:endParaRPr>
          </a:p>
          <a:p>
            <a:r>
              <a:rPr lang="ru-RU" b="1" noProof="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Масъули</a:t>
            </a: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tg-Cyrl-TJ" b="1" noProof="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чорабинӣ: </a:t>
            </a:r>
            <a:r>
              <a:rPr lang="ru-RU"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забон</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ва</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истилоҳоти назди</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Таърихи </a:t>
            </a:r>
            <a:r>
              <a:rPr lang="ru-RU"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баргузорӣ:  </a:t>
            </a: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15</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-уми ноябри </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соли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соати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14</a:t>
            </a:r>
            <a:r>
              <a:rPr lang="ru-RU" baseline="30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00</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tg-Cyrl-TJ" sz="1800" b="1" dirty="0">
                <a:effectLst/>
                <a:latin typeface="Times New Roman" panose="02020603050405020304" pitchFamily="18" charset="0"/>
                <a:ea typeface="Times New Roman" panose="02020603050405020304" pitchFamily="18" charset="0"/>
              </a:rPr>
              <a:t>Сабти номи меҳмонон ва иштирокдорон: </a:t>
            </a:r>
            <a:r>
              <a:rPr lang="tg-Cyrl-TJ" sz="1800" b="1" dirty="0" smtClean="0">
                <a:effectLst/>
                <a:latin typeface="Times New Roman" panose="02020603050405020304" pitchFamily="18" charset="0"/>
                <a:ea typeface="Times New Roman" panose="02020603050405020304" pitchFamily="18" charset="0"/>
              </a:rPr>
              <a:t>13</a:t>
            </a:r>
            <a:r>
              <a:rPr lang="tg-Cyrl-TJ" sz="1800" baseline="30000" dirty="0" smtClean="0">
                <a:effectLst/>
                <a:latin typeface="Times New Roman" panose="02020603050405020304" pitchFamily="18" charset="0"/>
                <a:ea typeface="Times New Roman" panose="02020603050405020304" pitchFamily="18" charset="0"/>
              </a:rPr>
              <a:t>00</a:t>
            </a:r>
            <a:r>
              <a:rPr lang="tg-Cyrl-TJ" sz="1800" dirty="0" smtClean="0">
                <a:effectLst/>
                <a:latin typeface="Times New Roman" panose="02020603050405020304" pitchFamily="18" charset="0"/>
                <a:ea typeface="Times New Roman" panose="02020603050405020304" pitchFamily="18" charset="0"/>
              </a:rPr>
              <a:t>-13</a:t>
            </a:r>
            <a:r>
              <a:rPr lang="tg-Cyrl-TJ" sz="1800" baseline="30000" dirty="0" smtClean="0">
                <a:effectLst/>
                <a:latin typeface="Times New Roman" panose="02020603050405020304" pitchFamily="18" charset="0"/>
                <a:ea typeface="Times New Roman" panose="02020603050405020304" pitchFamily="18" charset="0"/>
              </a:rPr>
              <a:t>50</a:t>
            </a:r>
            <a:r>
              <a:rPr lang="tg-Cyrl-TJ" sz="1800" b="1" baseline="30000" dirty="0" smtClean="0">
                <a:effectLst/>
                <a:latin typeface="Times New Roman" panose="02020603050405020304" pitchFamily="18" charset="0"/>
                <a:ea typeface="Times New Roman" panose="02020603050405020304" pitchFamily="18" charset="0"/>
              </a:rPr>
              <a:t> </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Макони</a:t>
            </a:r>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баргузорӣ</a:t>
            </a:r>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шаҳри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Душанбе</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0846E7F7-0515-4D97-A180-0ABB77227AB3}"/>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a:t>
            </a:r>
            <a:r>
              <a:rPr lang="tg-Cyrl-TJ"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6" name="Picture 15"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135697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298415" y="2492899"/>
            <a:ext cx="8931348" cy="3570208"/>
          </a:xfrm>
          <a:prstGeom prst="rect">
            <a:avLst/>
          </a:prstGeom>
          <a:noFill/>
        </p:spPr>
        <p:txBody>
          <a:bodyPr wrap="square" rtlCol="0">
            <a:spAutoFit/>
          </a:bodyPr>
          <a:lstStyle/>
          <a:p>
            <a:r>
              <a:rPr lang="ru-RU" sz="2000" b="1" dirty="0" err="1">
                <a:effectLst>
                  <a:outerShdw blurRad="38100" dist="38100" dir="2700000" algn="tl">
                    <a:srgbClr val="000000">
                      <a:alpha val="43137"/>
                    </a:srgbClr>
                  </a:outerShdw>
                </a:effectLst>
                <a:latin typeface="Times New Roman" pitchFamily="18" charset="0"/>
                <a:cs typeface="Times New Roman" pitchFamily="18" charset="0"/>
              </a:rPr>
              <a:t>ТАРТИБИ</a:t>
            </a:r>
            <a:r>
              <a:rPr lang="ru-RU" sz="2000" b="1" dirty="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a:effectLst>
                  <a:outerShdw blurRad="38100" dist="38100" dir="2700000" algn="tl">
                    <a:srgbClr val="000000">
                      <a:alpha val="43137"/>
                    </a:srgbClr>
                  </a:outerShdw>
                </a:effectLst>
                <a:latin typeface="Times New Roman" pitchFamily="18" charset="0"/>
                <a:cs typeface="Times New Roman" pitchFamily="18" charset="0"/>
              </a:rPr>
              <a:t>БАРГУЗОРИИ</a:t>
            </a:r>
            <a:r>
              <a:rPr lang="ru-RU" sz="2000" b="1" dirty="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a:effectLst>
                  <a:outerShdw blurRad="38100" dist="38100" dir="2700000" algn="tl">
                    <a:srgbClr val="000000">
                      <a:alpha val="43137"/>
                    </a:srgbClr>
                  </a:outerShdw>
                </a:effectLst>
                <a:latin typeface="Times New Roman" pitchFamily="18" charset="0"/>
                <a:cs typeface="Times New Roman" pitchFamily="18" charset="0"/>
              </a:rPr>
              <a:t>КОНФЕРЕНСИЯ</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a:p>
            <a:r>
              <a:rPr lang="tg-Cyrl-TJ" sz="1600" b="1" dirty="0" smtClean="0">
                <a:latin typeface="Times New Roman" pitchFamily="18" charset="0"/>
                <a:cs typeface="Times New Roman" pitchFamily="18" charset="0"/>
              </a:rPr>
              <a:t>14</a:t>
            </a:r>
            <a:r>
              <a:rPr lang="tg-Cyrl-TJ" sz="1600" b="1" baseline="30000" dirty="0" smtClean="0">
                <a:latin typeface="Times New Roman" pitchFamily="18" charset="0"/>
                <a:cs typeface="Times New Roman" pitchFamily="18" charset="0"/>
              </a:rPr>
              <a:t>00</a:t>
            </a:r>
            <a:endParaRPr lang="en-US"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Сухани ифтитоҳии раиси Кумитаи забон ва истилоҳоти назди Ҳукумати Ҷумҳурии Тоҷикистон, доктори илми филология, профессор </a:t>
            </a:r>
            <a:r>
              <a:rPr lang="tg-Cyrl-TJ" sz="1600" b="1" dirty="0" smtClean="0">
                <a:latin typeface="Times New Roman" pitchFamily="18" charset="0"/>
                <a:cs typeface="Times New Roman" pitchFamily="18" charset="0"/>
              </a:rPr>
              <a:t>Олимҷон Муҳаммадҷонзода</a:t>
            </a:r>
            <a:endParaRPr lang="en-US" sz="1600" dirty="0" smtClean="0">
              <a:latin typeface="Times New Roman" pitchFamily="18" charset="0"/>
              <a:cs typeface="Times New Roman" pitchFamily="18" charset="0"/>
            </a:endParaRPr>
          </a:p>
          <a:p>
            <a:r>
              <a:rPr lang="tg-Cyrl-TJ" sz="1600" b="1" dirty="0" smtClean="0">
                <a:latin typeface="Times New Roman" pitchFamily="18" charset="0"/>
                <a:cs typeface="Times New Roman" pitchFamily="18" charset="0"/>
              </a:rPr>
              <a:t>14</a:t>
            </a:r>
            <a:r>
              <a:rPr lang="tg-Cyrl-TJ" sz="1600" b="1" baseline="30000" dirty="0" smtClean="0">
                <a:latin typeface="Times New Roman" pitchFamily="18" charset="0"/>
                <a:cs typeface="Times New Roman" pitchFamily="18" charset="0"/>
              </a:rPr>
              <a:t>10</a:t>
            </a:r>
            <a:endParaRPr lang="en-US"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Намояндаи  Дастгоҳи иҷроияи назди Президенти Ҷумҳурии Тоҷикистон</a:t>
            </a:r>
            <a:endParaRPr lang="en-US" sz="1600" dirty="0" smtClean="0">
              <a:latin typeface="Times New Roman" pitchFamily="18" charset="0"/>
              <a:cs typeface="Times New Roman" pitchFamily="18" charset="0"/>
            </a:endParaRPr>
          </a:p>
          <a:p>
            <a:r>
              <a:rPr lang="tg-Cyrl-TJ" sz="1600" b="1" dirty="0" smtClean="0">
                <a:latin typeface="Times New Roman" pitchFamily="18" charset="0"/>
                <a:cs typeface="Times New Roman" pitchFamily="18" charset="0"/>
              </a:rPr>
              <a:t>14</a:t>
            </a:r>
            <a:r>
              <a:rPr lang="tg-Cyrl-TJ" sz="1600" b="1" baseline="30000" dirty="0" smtClean="0">
                <a:latin typeface="Times New Roman" pitchFamily="18" charset="0"/>
                <a:cs typeface="Times New Roman" pitchFamily="18" charset="0"/>
              </a:rPr>
              <a:t>20</a:t>
            </a:r>
            <a:endParaRPr lang="en-US"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Намояндаи Маркази миллии қонунгузории назди Президенти Ҷумҳурии Тоҷикистон</a:t>
            </a:r>
            <a:endParaRPr lang="en-US" sz="1600" dirty="0" smtClean="0">
              <a:latin typeface="Times New Roman" pitchFamily="18" charset="0"/>
              <a:cs typeface="Times New Roman" pitchFamily="18" charset="0"/>
            </a:endParaRPr>
          </a:p>
          <a:p>
            <a:r>
              <a:rPr lang="tg-Cyrl-TJ" sz="1600" b="1" dirty="0" smtClean="0">
                <a:latin typeface="Times New Roman" pitchFamily="18" charset="0"/>
                <a:cs typeface="Times New Roman" pitchFamily="18" charset="0"/>
              </a:rPr>
              <a:t>14</a:t>
            </a:r>
            <a:r>
              <a:rPr lang="tg-Cyrl-TJ" sz="1600" b="1" baseline="30000" dirty="0" smtClean="0">
                <a:latin typeface="Times New Roman" pitchFamily="18" charset="0"/>
                <a:cs typeface="Times New Roman" pitchFamily="18" charset="0"/>
              </a:rPr>
              <a:t>30</a:t>
            </a:r>
            <a:endParaRPr lang="en-US"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Суханронии Шоири халқии Тоҷикистон номзади илми филология, дотсенти  кафедраи назария ва адабиёти моусири тоҷики ДМТ</a:t>
            </a:r>
            <a:r>
              <a:rPr lang="tg-Cyrl-TJ" sz="1600" b="1" dirty="0" smtClean="0">
                <a:latin typeface="Times New Roman" pitchFamily="18" charset="0"/>
                <a:cs typeface="Times New Roman" pitchFamily="18" charset="0"/>
              </a:rPr>
              <a:t> Ваҳҳобзода Рустам</a:t>
            </a:r>
            <a:r>
              <a:rPr lang="tg-Cyrl-TJ" sz="1600" dirty="0" smtClean="0">
                <a:latin typeface="Times New Roman" pitchFamily="18" charset="0"/>
                <a:cs typeface="Times New Roman" pitchFamily="18" charset="0"/>
              </a:rPr>
              <a:t> </a:t>
            </a:r>
            <a:r>
              <a:rPr lang="ru-RU" sz="2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TextBox 13">
            <a:extLst>
              <a:ext uri="{FF2B5EF4-FFF2-40B4-BE49-F238E27FC236}">
                <a16:creationId xmlns="" xmlns:a16="http://schemas.microsoft.com/office/drawing/2014/main" id="{86CEE3AC-8EE5-4CCF-BECE-0375E7A3440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7" name="Picture 16"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00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132161" y="2029761"/>
            <a:ext cx="8931348" cy="4339650"/>
          </a:xfrm>
          <a:prstGeom prst="rect">
            <a:avLst/>
          </a:prstGeom>
          <a:noFill/>
        </p:spPr>
        <p:txBody>
          <a:bodyPr wrap="square" rtlCol="0">
            <a:spAutoFit/>
          </a:bodyPr>
          <a:lstStyle/>
          <a:p>
            <a:r>
              <a:rPr lang="ru-RU" sz="2000" b="1" dirty="0">
                <a:effectLst>
                  <a:outerShdw blurRad="38100" dist="38100" dir="2700000" algn="tl">
                    <a:srgbClr val="000000">
                      <a:alpha val="43137"/>
                    </a:srgbClr>
                  </a:outerShdw>
                </a:effectLst>
                <a:latin typeface="Times New Roman" pitchFamily="18" charset="0"/>
                <a:cs typeface="Times New Roman" pitchFamily="18" charset="0"/>
              </a:rPr>
              <a:t>ТАРТИБИ БАРГУЗОРИИ КОНФЕРЕНСИЯ</a:t>
            </a:r>
          </a:p>
          <a:p>
            <a:r>
              <a:rPr lang="tg-Cyrl-TJ" sz="1600" b="1" dirty="0" smtClean="0">
                <a:latin typeface="Times New Roman" pitchFamily="18" charset="0"/>
                <a:cs typeface="Times New Roman" pitchFamily="18" charset="0"/>
              </a:rPr>
              <a:t>Маърузаҳо:</a:t>
            </a:r>
          </a:p>
          <a:p>
            <a:r>
              <a:rPr lang="tg-Cyrl-TJ" sz="1600" b="1" dirty="0" smtClean="0">
                <a:latin typeface="Times New Roman" pitchFamily="18" charset="0"/>
                <a:cs typeface="Times New Roman" pitchFamily="18" charset="0"/>
              </a:rPr>
              <a:t>									Бахши </a:t>
            </a:r>
            <a:r>
              <a:rPr lang="en-US" sz="1600" b="1" dirty="0" smtClean="0">
                <a:latin typeface="Times New Roman" pitchFamily="18" charset="0"/>
                <a:cs typeface="Times New Roman" pitchFamily="18" charset="0"/>
              </a:rPr>
              <a:t>II</a:t>
            </a:r>
          </a:p>
          <a:p>
            <a:r>
              <a:rPr lang="en-US" sz="1600" b="1" dirty="0" smtClean="0">
                <a:latin typeface="Times New Roman" pitchFamily="18" charset="0"/>
                <a:cs typeface="Times New Roman" pitchFamily="18" charset="0"/>
              </a:rPr>
              <a:t>    </a:t>
            </a:r>
            <a:r>
              <a:rPr lang="tg-Cyrl-TJ" sz="1600" b="1" dirty="0" smtClean="0">
                <a:latin typeface="Times New Roman" pitchFamily="18" charset="0"/>
                <a:cs typeface="Times New Roman" pitchFamily="18" charset="0"/>
              </a:rPr>
              <a:t>Модератор: Мирзоев С.</a:t>
            </a:r>
          </a:p>
          <a:p>
            <a:r>
              <a:rPr lang="tg-Cyrl-TJ" sz="1600" b="1" dirty="0" smtClean="0">
                <a:latin typeface="Times New Roman" pitchFamily="18" charset="0"/>
                <a:cs typeface="Times New Roman" pitchFamily="18" charset="0"/>
              </a:rPr>
              <a:t>    Котиб:  Зулфониён Р.</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1. Маърузаи раиси Кумитаи забон ва истилоҳоти назди ҲҶТ, доктори илми филология, профессор Олимҷон Муҳаммадҷонзода дар мавзуи </a:t>
            </a:r>
            <a:r>
              <a:rPr lang="tg-Cyrl-TJ" sz="1600" dirty="0" smtClean="0">
                <a:latin typeface="Times New Roman" pitchFamily="18" charset="0"/>
                <a:cs typeface="Times New Roman" pitchFamily="18" charset="0"/>
              </a:rPr>
              <a:t>“Пешвои </a:t>
            </a:r>
            <a:r>
              <a:rPr lang="tg-Cyrl-TJ" sz="1600" dirty="0" smtClean="0">
                <a:latin typeface="Times New Roman" pitchFamily="18" charset="0"/>
                <a:cs typeface="Times New Roman" pitchFamily="18" charset="0"/>
              </a:rPr>
              <a:t>миллат ва масъалаҳои  рушди забони давлатӣ”.</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2. Маърузаи муовини раиси Кумитаи забон ва истилоҳоти назди ҲҶТ, доктори илми филология, профессор Раҳматуллозода Сахидод дар мавзуи “Пешвои миллат ва ташаккули омилҳои лингвистӣ ва экстролингвистии забон”.</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3. Маърузаи номзади илмҳои ҳуқуқшиносӣ, дотсент, муовини директори Маркази миллии қонунгузории назди Президенти Ҷумҳурии Тоҷикистон  Маҳмадшозода Фарҳод Абдураҳмон дар мавзуи “Таҳлили қонунгузории Ҷумҳурии Тоҷикистон ва санадҳои байналмилалӣ дар иртибот ба сиёсати давлат дар бораи забон”</a:t>
            </a:r>
          </a:p>
        </p:txBody>
      </p:sp>
      <p:sp>
        <p:nvSpPr>
          <p:cNvPr id="14" name="TextBox 13">
            <a:extLst>
              <a:ext uri="{FF2B5EF4-FFF2-40B4-BE49-F238E27FC236}">
                <a16:creationId xmlns="" xmlns:a16="http://schemas.microsoft.com/office/drawing/2014/main" id="{86CEE3AC-8EE5-4CCF-BECE-0375E7A3440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7" name="Picture 16"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00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132161" y="2029761"/>
            <a:ext cx="8931348" cy="3354765"/>
          </a:xfrm>
          <a:prstGeom prst="rect">
            <a:avLst/>
          </a:prstGeom>
          <a:noFill/>
        </p:spPr>
        <p:txBody>
          <a:bodyPr wrap="square" rtlCol="0">
            <a:spAutoFit/>
          </a:bodyPr>
          <a:lstStyle/>
          <a:p>
            <a:r>
              <a:rPr lang="ru-RU" sz="2000" b="1" dirty="0">
                <a:effectLst>
                  <a:outerShdw blurRad="38100" dist="38100" dir="2700000" algn="tl">
                    <a:srgbClr val="000000">
                      <a:alpha val="43137"/>
                    </a:srgbClr>
                  </a:outerShdw>
                </a:effectLst>
                <a:latin typeface="Times New Roman" pitchFamily="18" charset="0"/>
                <a:cs typeface="Times New Roman" pitchFamily="18" charset="0"/>
              </a:rPr>
              <a:t>ТАРТИБИ БАРГУЗОРИИ КОНФЕРЕНСИЯ</a:t>
            </a:r>
          </a:p>
          <a:p>
            <a:endParaRPr lang="tg-Cyrl-TJ" sz="1600" dirty="0" smtClean="0">
              <a:latin typeface="Times New Roman" pitchFamily="18" charset="0"/>
              <a:cs typeface="Times New Roman" pitchFamily="18" charset="0"/>
            </a:endParaRP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4. Маърузаи сарходими илмии шуъбаи таърихи фалсафаи Институти фалсафа, сиёсатшиносӣ ва  </a:t>
            </a:r>
          </a:p>
          <a:p>
            <a:r>
              <a:rPr lang="tg-Cyrl-TJ" sz="1600" dirty="0" smtClean="0">
                <a:latin typeface="Times New Roman" pitchFamily="18" charset="0"/>
                <a:cs typeface="Times New Roman" pitchFamily="18" charset="0"/>
              </a:rPr>
              <a:t>    ҳуқуқи АМИТ Мирзошорӯх Асрорӣ  дар мавзуи “Эмомалӣ Раҳмон Асосгузори сулҳу ваҳдатӣ </a:t>
            </a:r>
          </a:p>
          <a:p>
            <a:r>
              <a:rPr lang="tg-Cyrl-TJ" sz="1600" dirty="0" smtClean="0">
                <a:latin typeface="Times New Roman" pitchFamily="18" charset="0"/>
                <a:cs typeface="Times New Roman" pitchFamily="18" charset="0"/>
              </a:rPr>
              <a:t>    миллӣ ва давлатӣ муосири тоҷикон”</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 5. Маърузаи узви вобастаи АМИТ, доктори илми филология, профессор Назарзода Сайфиддин дар   </a:t>
            </a:r>
          </a:p>
          <a:p>
            <a:r>
              <a:rPr lang="tg-Cyrl-TJ" sz="1600" dirty="0" smtClean="0">
                <a:latin typeface="Times New Roman" pitchFamily="18" charset="0"/>
                <a:cs typeface="Times New Roman" pitchFamily="18" charset="0"/>
              </a:rPr>
              <a:t>     мавзуи “Пешвои миллат ва фарҳангҳои тафсирӣ” </a:t>
            </a:r>
          </a:p>
          <a:p>
            <a:endParaRPr lang="tg-Cyrl-TJ" sz="1600" dirty="0" smtClean="0">
              <a:latin typeface="Times New Roman" pitchFamily="18" charset="0"/>
              <a:cs typeface="Times New Roman" pitchFamily="18" charset="0"/>
            </a:endParaRPr>
          </a:p>
          <a:p>
            <a:pPr marL="342900" indent="-342900"/>
            <a:r>
              <a:rPr lang="tg-Cyrl-TJ" sz="1600" dirty="0" smtClean="0">
                <a:latin typeface="Times New Roman" pitchFamily="18" charset="0"/>
                <a:cs typeface="Times New Roman" pitchFamily="18" charset="0"/>
              </a:rPr>
              <a:t>6. Маърузаи доктори илми филология, профессори кафедраи забони тоҷикии Донишгоҳи </a:t>
            </a:r>
          </a:p>
          <a:p>
            <a:pPr marL="342900" indent="-342900"/>
            <a:r>
              <a:rPr lang="tg-Cyrl-TJ" sz="1600" dirty="0" smtClean="0">
                <a:latin typeface="Times New Roman" pitchFamily="18" charset="0"/>
                <a:cs typeface="Times New Roman" pitchFamily="18" charset="0"/>
              </a:rPr>
              <a:t>    байналмилалии забонҳои хориҷии Тоҷикистон ба номи Сотим Улуғзода  Қосимов Олимҷон дар </a:t>
            </a:r>
          </a:p>
          <a:p>
            <a:pPr marL="342900" indent="-342900"/>
            <a:r>
              <a:rPr lang="tg-Cyrl-TJ" sz="1600" dirty="0" smtClean="0">
                <a:latin typeface="Times New Roman" pitchFamily="18" charset="0"/>
                <a:cs typeface="Times New Roman" pitchFamily="18" charset="0"/>
              </a:rPr>
              <a:t>    мавзуи “Название азиатских стран и городов в “Шахнаме”: лингвокультурологический аспект”</a:t>
            </a:r>
          </a:p>
        </p:txBody>
      </p:sp>
      <p:sp>
        <p:nvSpPr>
          <p:cNvPr id="14" name="TextBox 13">
            <a:extLst>
              <a:ext uri="{FF2B5EF4-FFF2-40B4-BE49-F238E27FC236}">
                <a16:creationId xmlns="" xmlns:a16="http://schemas.microsoft.com/office/drawing/2014/main" id="{86CEE3AC-8EE5-4CCF-BECE-0375E7A3440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6" name="Picture 15"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00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132161" y="2029761"/>
            <a:ext cx="8931348" cy="4093428"/>
          </a:xfrm>
          <a:prstGeom prst="rect">
            <a:avLst/>
          </a:prstGeom>
          <a:noFill/>
        </p:spPr>
        <p:txBody>
          <a:bodyPr wrap="square" rtlCol="0">
            <a:spAutoFit/>
          </a:bodyPr>
          <a:lstStyle/>
          <a:p>
            <a:r>
              <a:rPr lang="ru-RU" sz="2000" b="1" dirty="0">
                <a:effectLst>
                  <a:outerShdw blurRad="38100" dist="38100" dir="2700000" algn="tl">
                    <a:srgbClr val="000000">
                      <a:alpha val="43137"/>
                    </a:srgbClr>
                  </a:outerShdw>
                </a:effectLst>
                <a:latin typeface="Times New Roman" pitchFamily="18" charset="0"/>
                <a:cs typeface="Times New Roman" pitchFamily="18" charset="0"/>
              </a:rPr>
              <a:t>ТАРТИБИ БАРГУЗОРИИ КОНФЕРЕНСИЯ</a:t>
            </a:r>
          </a:p>
          <a:p>
            <a:r>
              <a:rPr lang="tg-Cyrl-TJ"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7. Маърузаи сармутахассиси шуъбаи танзими истилоҳоти Кумитаи забон ва истилоҳоти назди Ҳукумати Ҷумҳурии Тоҷикистон Солеҳов Назриддин Шоҳинбекович дар мавзуи  “Осорхонаи мактабии Асосгузори сулҳу ваҳдатӣ миллӣ – Пешвои миллат, Президенти Ҷумҳурии Тоҷикистон муҳтарам Эмомалӣ Раҳмон”</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8. Маърузаи унвонҷӯйи Институти забон ва адабиёти ба номи Рӯдакии АМИТ Ҷурабекзода Ф. Ҷ. дар мавзуи “Рӯдакӣ бунёдгузори забони адабии ҳозираи тоҷик”</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9. Маърузаи  ассистенти ДДОТ ба номи С. Айнӣ Зоитова М. дар мавзуи  “Садриддин Айнӣ луғатнигори муосири тоҷик”</a:t>
            </a:r>
          </a:p>
          <a:p>
            <a:endParaRPr lang="tg-Cyrl-TJ" sz="1600" dirty="0" smtClean="0">
              <a:latin typeface="Times New Roman" pitchFamily="18" charset="0"/>
              <a:cs typeface="Times New Roman" pitchFamily="18" charset="0"/>
            </a:endParaRPr>
          </a:p>
          <a:p>
            <a:r>
              <a:rPr lang="tg-Cyrl-TJ" sz="1600" dirty="0" smtClean="0">
                <a:latin typeface="Times New Roman" pitchFamily="18" charset="0"/>
                <a:cs typeface="Times New Roman" pitchFamily="18" charset="0"/>
              </a:rPr>
              <a:t>10. Маърузаи </a:t>
            </a:r>
            <a:r>
              <a:rPr lang="tg-Cyrl-TJ" sz="1600" dirty="0" smtClean="0">
                <a:latin typeface="Times New Roman" pitchFamily="18" charset="0"/>
                <a:cs typeface="Times New Roman" pitchFamily="18" charset="0"/>
              </a:rPr>
              <a:t>сармутахассиси бахши экспертизаи забоншиносии   Кумитаи забон ва истилоҳоти назди Ҳукумати Ҷумҳурии Тоҷикистон Каримов Диловар дар мавзуи “Нақши Пешвои миллат дар рушди худшиносӣ ва ҳувияти миллӣ (дар заминаи асари (Забони миллат–ҳастии миллат)”</a:t>
            </a:r>
          </a:p>
        </p:txBody>
      </p:sp>
      <p:sp>
        <p:nvSpPr>
          <p:cNvPr id="14" name="TextBox 13">
            <a:extLst>
              <a:ext uri="{FF2B5EF4-FFF2-40B4-BE49-F238E27FC236}">
                <a16:creationId xmlns="" xmlns:a16="http://schemas.microsoft.com/office/drawing/2014/main" id="{86CEE3AC-8EE5-4CCF-BECE-0375E7A3440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6" name="Picture 15"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00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1059DA35-E486-42C8-ADFC-B70DDC9BED3C}"/>
              </a:ext>
            </a:extLst>
          </p:cNvPr>
          <p:cNvSpPr txBox="1"/>
          <p:nvPr/>
        </p:nvSpPr>
        <p:spPr>
          <a:xfrm>
            <a:off x="1472610" y="116959"/>
            <a:ext cx="9707525" cy="646331"/>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КУМИТАИ ЗАБОН ВА ИСТИЛОҲОТИ НАЗДИ</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ҲУКУМАТИ ҶУМҲУРИИ 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8" name="Picture 7" descr="A picture containing balloon, flower&#10;&#10;Description automatically generated">
            <a:extLst>
              <a:ext uri="{FF2B5EF4-FFF2-40B4-BE49-F238E27FC236}">
                <a16:creationId xmlns="" xmlns:a16="http://schemas.microsoft.com/office/drawing/2014/main" id="{2BEA13C4-DA1D-4705-9A3F-B0FB378106BA}"/>
              </a:ext>
            </a:extLst>
          </p:cNvPr>
          <p:cNvPicPr>
            <a:picLocks noChangeAspect="1"/>
          </p:cNvPicPr>
          <p:nvPr/>
        </p:nvPicPr>
        <p:blipFill>
          <a:blip r:embed="rId2"/>
          <a:stretch>
            <a:fillRect/>
          </a:stretch>
        </p:blipFill>
        <p:spPr>
          <a:xfrm>
            <a:off x="201755" y="116959"/>
            <a:ext cx="815242" cy="811619"/>
          </a:xfrm>
          <a:prstGeom prst="rect">
            <a:avLst/>
          </a:prstGeom>
        </p:spPr>
      </p:pic>
      <p:pic>
        <p:nvPicPr>
          <p:cNvPr id="10" name="Picture 9" descr="Logo&#10;&#10;Description automatically generated">
            <a:extLst>
              <a:ext uri="{FF2B5EF4-FFF2-40B4-BE49-F238E27FC236}">
                <a16:creationId xmlns="" xmlns:a16="http://schemas.microsoft.com/office/drawing/2014/main" id="{5D0F95A5-B526-4759-A675-5083C877CF33}"/>
              </a:ext>
            </a:extLst>
          </p:cNvPr>
          <p:cNvPicPr>
            <a:picLocks noChangeAspect="1"/>
          </p:cNvPicPr>
          <p:nvPr/>
        </p:nvPicPr>
        <p:blipFill>
          <a:blip r:embed="rId3"/>
          <a:stretch>
            <a:fillRect/>
          </a:stretch>
        </p:blipFill>
        <p:spPr>
          <a:xfrm>
            <a:off x="10930269" y="116959"/>
            <a:ext cx="932510" cy="857909"/>
          </a:xfrm>
          <a:prstGeom prst="rect">
            <a:avLst/>
          </a:prstGeom>
        </p:spPr>
      </p:pic>
      <p:pic>
        <p:nvPicPr>
          <p:cNvPr id="15" name="Graphic 14">
            <a:extLst>
              <a:ext uri="{FF2B5EF4-FFF2-40B4-BE49-F238E27FC236}">
                <a16:creationId xmlns="" xmlns:a16="http://schemas.microsoft.com/office/drawing/2014/main" id="{7F89E876-EE1E-482E-B999-7A94BA781C25}"/>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1472610" y="116959"/>
            <a:ext cx="1623238" cy="811619"/>
          </a:xfrm>
          <a:prstGeom prst="rect">
            <a:avLst/>
          </a:prstGeom>
        </p:spPr>
      </p:pic>
      <p:sp>
        <p:nvSpPr>
          <p:cNvPr id="2" name="TextBox 1">
            <a:extLst>
              <a:ext uri="{FF2B5EF4-FFF2-40B4-BE49-F238E27FC236}">
                <a16:creationId xmlns="" xmlns:a16="http://schemas.microsoft.com/office/drawing/2014/main" id="{73BF7B58-5F6D-42D9-A5C3-F734479BB056}"/>
              </a:ext>
            </a:extLst>
          </p:cNvPr>
          <p:cNvSpPr txBox="1"/>
          <p:nvPr/>
        </p:nvSpPr>
        <p:spPr>
          <a:xfrm>
            <a:off x="1322166" y="3146041"/>
            <a:ext cx="8931348" cy="646331"/>
          </a:xfrm>
          <a:prstGeom prst="rect">
            <a:avLst/>
          </a:prstGeom>
          <a:noFill/>
        </p:spPr>
        <p:txBody>
          <a:bodyPr wrap="square" rtlCol="0">
            <a:spAutoFit/>
          </a:bodyPr>
          <a:lstStyle/>
          <a:p>
            <a:pPr algn="ctr"/>
            <a:r>
              <a:rPr lang="ru-RU" sz="3600" b="1" dirty="0" smtClean="0">
                <a:effectLst>
                  <a:outerShdw blurRad="38100" dist="38100" dir="2700000" algn="tl">
                    <a:srgbClr val="000000">
                      <a:alpha val="43137"/>
                    </a:srgbClr>
                  </a:outerShdw>
                </a:effectLst>
                <a:latin typeface="Times New Roman" pitchFamily="18" charset="0"/>
                <a:cs typeface="Times New Roman" pitchFamily="18" charset="0"/>
              </a:rPr>
              <a:t>ҶАМЪБАСТ ВА МУЗОКИРАҲО</a:t>
            </a:r>
            <a:endParaRPr lang="tg-Cyrl-TJ" sz="3600" dirty="0" smtClean="0">
              <a:latin typeface="Times New Roman" pitchFamily="18" charset="0"/>
              <a:cs typeface="Times New Roman" pitchFamily="18" charset="0"/>
            </a:endParaRPr>
          </a:p>
        </p:txBody>
      </p:sp>
      <p:sp>
        <p:nvSpPr>
          <p:cNvPr id="14" name="TextBox 13">
            <a:extLst>
              <a:ext uri="{FF2B5EF4-FFF2-40B4-BE49-F238E27FC236}">
                <a16:creationId xmlns="" xmlns:a16="http://schemas.microsoft.com/office/drawing/2014/main" id="{86CEE3AC-8EE5-4CCF-BECE-0375E7A3440E}"/>
              </a:ext>
            </a:extLst>
          </p:cNvPr>
          <p:cNvSpPr txBox="1"/>
          <p:nvPr/>
        </p:nvSpPr>
        <p:spPr>
          <a:xfrm>
            <a:off x="4423145" y="6191236"/>
            <a:ext cx="2807882" cy="369332"/>
          </a:xfrm>
          <a:prstGeom prst="rect">
            <a:avLst/>
          </a:prstGeom>
          <a:noFill/>
        </p:spPr>
        <p:txBody>
          <a:bodyPr wrap="square" rtlCol="0">
            <a:spAutoFit/>
          </a:bodyPr>
          <a:lstStyle/>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ДУШАНБЕ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27B16B74-B8BA-4C3F-898D-DA93DA94FEAC}"/>
              </a:ext>
            </a:extLst>
          </p:cNvPr>
          <p:cNvSpPr txBox="1"/>
          <p:nvPr/>
        </p:nvSpPr>
        <p:spPr>
          <a:xfrm>
            <a:off x="9948530" y="2854635"/>
            <a:ext cx="2243470" cy="3816429"/>
          </a:xfrm>
          <a:prstGeom prst="rect">
            <a:avLst/>
          </a:prstGeom>
          <a:noFill/>
        </p:spPr>
        <p:txBody>
          <a:bodyPr wrap="square" rtlCol="0">
            <a:spAutoFit/>
          </a:bodyPr>
          <a:lstStyle/>
          <a:p>
            <a:pPr algn="ctr"/>
            <a:r>
              <a:rPr lang="ru-RU" sz="80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a:t>
            </a:r>
            <a: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g-Cyrl-TJ"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НОЯБР</a:t>
            </a: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tg-Cyrl-TJ"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ҶУМҲУРИИ</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ТОҶИКИСТОН</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6" name="Picture 15" descr="2019-09-08tabrikot.jpg"/>
          <p:cNvPicPr>
            <a:picLocks noChangeAspect="1"/>
          </p:cNvPicPr>
          <p:nvPr/>
        </p:nvPicPr>
        <p:blipFill>
          <a:blip r:embed="rId6"/>
          <a:stretch>
            <a:fillRect/>
          </a:stretch>
        </p:blipFill>
        <p:spPr>
          <a:xfrm>
            <a:off x="10361948" y="4417619"/>
            <a:ext cx="1448418" cy="101729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 xmlns:a16="http://schemas.microsoft.com/office/drawing/2014/main" id="{C666FD89-3E45-4CD3-BFE9-878E0E9399AE}"/>
              </a:ext>
            </a:extLst>
          </p:cNvPr>
          <p:cNvSpPr txBox="1"/>
          <p:nvPr/>
        </p:nvSpPr>
        <p:spPr>
          <a:xfrm>
            <a:off x="0" y="996442"/>
            <a:ext cx="11542816" cy="954107"/>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КОНФЕРЕНСИЯИ ИЛМИЮ АМАЛӢ БАХШИДА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 РӮЗИ  </a:t>
            </a: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ПРЕЗИДЕНТИ ҶУМҲУРИИ ТОҶИКИСТОН </a:t>
            </a:r>
          </a:p>
          <a:p>
            <a:pPr algn="ctr"/>
            <a:r>
              <a:rPr lang="ru-RU"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ТАҲТИ УНВОНИ</a:t>
            </a:r>
          </a:p>
          <a:p>
            <a:pPr algn="ctr"/>
            <a:r>
              <a:rPr lang="ru-RU"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«ПРЕЗИДЕНТ – ҲОМИИ ЗАБОНУ ФАРҲАНГ ВА ТАЪРИХИ МИЛЛАТ»</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00223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357</TotalTime>
  <Words>428</Words>
  <Application>Microsoft Office PowerPoint</Application>
  <PresentationFormat>Custom</PresentationFormat>
  <Paragraphs>149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Slice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365 Development</dc:creator>
  <cp:lastModifiedBy>VICTORY WAY</cp:lastModifiedBy>
  <cp:revision>201</cp:revision>
  <dcterms:created xsi:type="dcterms:W3CDTF">2020-10-02T07:34:32Z</dcterms:created>
  <dcterms:modified xsi:type="dcterms:W3CDTF">2023-11-14T18:50:42Z</dcterms:modified>
</cp:coreProperties>
</file>