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Default Extension="svg" ContentType="image/sv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handoutMasterIdLst>
    <p:handoutMasterId r:id="rId11"/>
  </p:handoutMasterIdLst>
  <p:sldIdLst>
    <p:sldId id="256" r:id="rId2"/>
    <p:sldId id="257" r:id="rId3"/>
    <p:sldId id="283" r:id="rId4"/>
    <p:sldId id="259" r:id="rId5"/>
    <p:sldId id="284" r:id="rId6"/>
    <p:sldId id="285" r:id="rId7"/>
    <p:sldId id="287" r:id="rId8"/>
    <p:sldId id="288" r:id="rId9"/>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4" autoAdjust="0"/>
    <p:restoredTop sz="94660"/>
  </p:normalViewPr>
  <p:slideViewPr>
    <p:cSldViewPr snapToGrid="0">
      <p:cViewPr>
        <p:scale>
          <a:sx n="80" d="100"/>
          <a:sy n="80" d="100"/>
        </p:scale>
        <p:origin x="-936" y="-33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839ACAC7-06C3-4CAB-97C6-692AD18A11C1}" type="datetimeFigureOut">
              <a:rPr lang="en-US" smtClean="0"/>
              <a:t>11/14/2023</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724F44CE-8463-47E1-A574-F842F2C12A7D}"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3B02F221-D2EC-451B-9739-5F2BFA96202B}" type="datetimeFigureOut">
              <a:rPr lang="en-US" smtClean="0"/>
              <a:t>11/14/2023</a:t>
            </a:fld>
            <a:endParaRPr lang="en-US"/>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856BE546-67A2-42D7-9B85-C91F033978EB}"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6BE546-67A2-42D7-9B85-C91F033978EB}"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11/14/2023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11/14/2023</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4.sv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4.sv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4.sv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4.sv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4.sv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4.sv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4.sv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1059DA35-E486-42C8-ADFC-B70DDC9BED3C}"/>
              </a:ext>
            </a:extLst>
          </p:cNvPr>
          <p:cNvSpPr txBox="1"/>
          <p:nvPr/>
        </p:nvSpPr>
        <p:spPr>
          <a:xfrm>
            <a:off x="1472610" y="116959"/>
            <a:ext cx="9707525" cy="646331"/>
          </a:xfrm>
          <a:prstGeom prst="rect">
            <a:avLst/>
          </a:prstGeom>
          <a:noFill/>
        </p:spPr>
        <p:txBody>
          <a:bodyPr wrap="square" rtlCol="0">
            <a:spAutoFit/>
          </a:bodyPr>
          <a:lstStyle/>
          <a:p>
            <a:pPr algn="ct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КУМИТАИ ЗАБОН ВА ИСТИЛОҲОТИ НАЗДИ</a:t>
            </a:r>
            <a:b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ҲУКУМАТИ ҶУМҲУРИИ ТОҶИКИСТОН</a:t>
            </a:r>
            <a:endPar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 xmlns:a16="http://schemas.microsoft.com/office/drawing/2014/main" id="{20ABBDC4-782B-4589-AB5F-AB41169C9489}"/>
              </a:ext>
            </a:extLst>
          </p:cNvPr>
          <p:cNvSpPr txBox="1"/>
          <p:nvPr/>
        </p:nvSpPr>
        <p:spPr>
          <a:xfrm>
            <a:off x="882502" y="928578"/>
            <a:ext cx="10122195" cy="1569660"/>
          </a:xfrm>
          <a:prstGeom prst="rect">
            <a:avLst/>
          </a:prstGeom>
          <a:noFill/>
        </p:spPr>
        <p:txBody>
          <a:bodyPr wrap="square" rtlCol="0">
            <a:spAutoFit/>
          </a:bodyPr>
          <a:lstStyle/>
          <a:p>
            <a:pPr algn="ctr"/>
            <a:r>
              <a:rPr lang="ru-RU"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КОНФЕРЕНСИЯИ ИЛМИЮ АМАЛӢ БАХШИДА БА</a:t>
            </a:r>
            <a:br>
              <a:rPr lang="ru-RU"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РӮЗИ  ПРЕЗИДЕНТИ ҶУМҲУРИИ ТОҶИКИСТОН </a:t>
            </a:r>
          </a:p>
          <a:p>
            <a:pPr algn="ctr"/>
            <a:r>
              <a:rPr lang="ru-RU"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ТАҲТИ УНВОНИ</a:t>
            </a:r>
          </a:p>
          <a:p>
            <a:pPr algn="ctr"/>
            <a:r>
              <a:rPr lang="ru-RU"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«ПРЕЗИДЕНТ – ҲОМИИ ЗАБОНУ ФАРҲАНГ ВА ТАЪРИХИ МИЛЛАТ»</a:t>
            </a:r>
          </a:p>
        </p:txBody>
      </p:sp>
      <p:pic>
        <p:nvPicPr>
          <p:cNvPr id="8" name="Picture 7" descr="A picture containing balloon, flower&#10;&#10;Description automatically generated">
            <a:extLst>
              <a:ext uri="{FF2B5EF4-FFF2-40B4-BE49-F238E27FC236}">
                <a16:creationId xmlns="" xmlns:a16="http://schemas.microsoft.com/office/drawing/2014/main" id="{2BEA13C4-DA1D-4705-9A3F-B0FB378106BA}"/>
              </a:ext>
            </a:extLst>
          </p:cNvPr>
          <p:cNvPicPr>
            <a:picLocks noChangeAspect="1"/>
          </p:cNvPicPr>
          <p:nvPr/>
        </p:nvPicPr>
        <p:blipFill>
          <a:blip r:embed="rId3"/>
          <a:stretch>
            <a:fillRect/>
          </a:stretch>
        </p:blipFill>
        <p:spPr>
          <a:xfrm>
            <a:off x="201755" y="116959"/>
            <a:ext cx="815242" cy="811619"/>
          </a:xfrm>
          <a:prstGeom prst="rect">
            <a:avLst/>
          </a:prstGeom>
        </p:spPr>
      </p:pic>
      <p:pic>
        <p:nvPicPr>
          <p:cNvPr id="10" name="Picture 9" descr="Logo&#10;&#10;Description automatically generated">
            <a:extLst>
              <a:ext uri="{FF2B5EF4-FFF2-40B4-BE49-F238E27FC236}">
                <a16:creationId xmlns="" xmlns:a16="http://schemas.microsoft.com/office/drawing/2014/main" id="{5D0F95A5-B526-4759-A675-5083C877CF33}"/>
              </a:ext>
            </a:extLst>
          </p:cNvPr>
          <p:cNvPicPr>
            <a:picLocks noChangeAspect="1"/>
          </p:cNvPicPr>
          <p:nvPr/>
        </p:nvPicPr>
        <p:blipFill>
          <a:blip r:embed="rId4"/>
          <a:stretch>
            <a:fillRect/>
          </a:stretch>
        </p:blipFill>
        <p:spPr>
          <a:xfrm>
            <a:off x="10930269" y="116959"/>
            <a:ext cx="932510" cy="857909"/>
          </a:xfrm>
          <a:prstGeom prst="rect">
            <a:avLst/>
          </a:prstGeom>
        </p:spPr>
      </p:pic>
      <p:sp>
        <p:nvSpPr>
          <p:cNvPr id="13" name="TextBox 12">
            <a:extLst>
              <a:ext uri="{FF2B5EF4-FFF2-40B4-BE49-F238E27FC236}">
                <a16:creationId xmlns="" xmlns:a16="http://schemas.microsoft.com/office/drawing/2014/main" id="{485CF5D5-8C8E-4B9A-A11F-64D46847787E}"/>
              </a:ext>
            </a:extLst>
          </p:cNvPr>
          <p:cNvSpPr txBox="1"/>
          <p:nvPr/>
        </p:nvSpPr>
        <p:spPr>
          <a:xfrm>
            <a:off x="4423145" y="6191236"/>
            <a:ext cx="2807882" cy="369332"/>
          </a:xfrm>
          <a:prstGeom prst="rect">
            <a:avLst/>
          </a:prstGeom>
          <a:noFill/>
        </p:spPr>
        <p:txBody>
          <a:bodyPr wrap="square" rtlCol="0">
            <a:spAutoFit/>
          </a:bodyPr>
          <a:lstStyle/>
          <a:p>
            <a:pPr algn="ct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ДУШАНБЕ </a:t>
            </a:r>
            <a:r>
              <a:rPr lang="ru-RU"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2023</a:t>
            </a:r>
            <a:endPar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15" name="Graphic 14">
            <a:extLst>
              <a:ext uri="{FF2B5EF4-FFF2-40B4-BE49-F238E27FC236}">
                <a16:creationId xmlns="" xmlns:a16="http://schemas.microsoft.com/office/drawing/2014/main" id="{7F89E876-EE1E-482E-B999-7A94BA781C25}"/>
              </a:ext>
            </a:extLst>
          </p:cNvPr>
          <p:cNvPicPr>
            <a:picLocks noChangeAspect="1"/>
          </p:cNvPicPr>
          <p:nvPr/>
        </p:nvPicPr>
        <p:blipFill>
          <a:blip r:embed="rId5">
            <a:extLst>
              <a:ext uri="{96DAC541-7B7A-43D3-8B79-37D633B846F1}">
                <asvg:svgBlip xmlns="" xmlns:asvg="http://schemas.microsoft.com/office/drawing/2016/SVG/main" r:embed="rId6"/>
              </a:ext>
            </a:extLst>
          </a:blip>
          <a:stretch>
            <a:fillRect/>
          </a:stretch>
        </p:blipFill>
        <p:spPr>
          <a:xfrm>
            <a:off x="4423145" y="2722764"/>
            <a:ext cx="2824942" cy="1412471"/>
          </a:xfrm>
          <a:prstGeom prst="rect">
            <a:avLst/>
          </a:prstGeom>
        </p:spPr>
      </p:pic>
      <p:sp>
        <p:nvSpPr>
          <p:cNvPr id="16" name="TextBox 15">
            <a:extLst>
              <a:ext uri="{FF2B5EF4-FFF2-40B4-BE49-F238E27FC236}">
                <a16:creationId xmlns="" xmlns:a16="http://schemas.microsoft.com/office/drawing/2014/main" id="{93239079-859F-4008-B03B-D3B0F445962C}"/>
              </a:ext>
            </a:extLst>
          </p:cNvPr>
          <p:cNvSpPr txBox="1"/>
          <p:nvPr/>
        </p:nvSpPr>
        <p:spPr>
          <a:xfrm>
            <a:off x="3955055" y="4432717"/>
            <a:ext cx="5827923" cy="1754326"/>
          </a:xfrm>
          <a:prstGeom prst="rect">
            <a:avLst/>
          </a:prstGeom>
          <a:noFill/>
        </p:spPr>
        <p:txBody>
          <a:bodyPr wrap="square" rtlCol="0">
            <a:spAutoFit/>
          </a:bodyPr>
          <a:lstStyle/>
          <a:p>
            <a:pPr algn="just"/>
            <a:r>
              <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ru-RU"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Забони</a:t>
            </a:r>
            <a:r>
              <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ширину </a:t>
            </a:r>
            <a:r>
              <a:rPr lang="ru-RU"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шевои</a:t>
            </a:r>
            <a:r>
              <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тоҷикӣ муҳимтарин унсури</a:t>
            </a:r>
            <a:r>
              <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ҳастӣ ва</a:t>
            </a:r>
            <a:r>
              <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бақои </a:t>
            </a:r>
            <a:r>
              <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умри </a:t>
            </a:r>
            <a:r>
              <a:rPr lang="ru-RU"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миллати</a:t>
            </a:r>
            <a:r>
              <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куҳанбунёди </a:t>
            </a:r>
            <a:r>
              <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мо </a:t>
            </a:r>
            <a:r>
              <a:rPr lang="ru-RU"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мебошад</a:t>
            </a:r>
            <a:r>
              <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ки</a:t>
            </a:r>
            <a:r>
              <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дар </a:t>
            </a:r>
            <a:r>
              <a:rPr lang="ru-RU"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даврони</a:t>
            </a:r>
            <a:r>
              <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истиқлол ва</a:t>
            </a:r>
            <a:r>
              <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дар </a:t>
            </a:r>
            <a:r>
              <a:rPr lang="ru-RU"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марҳалаи бунёди</a:t>
            </a:r>
            <a:r>
              <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давлатдории</a:t>
            </a:r>
            <a:r>
              <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миллӣ рисолати</a:t>
            </a:r>
            <a:r>
              <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миллатсозиву</a:t>
            </a:r>
            <a:r>
              <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давлатсозии</a:t>
            </a:r>
            <a:r>
              <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худро</a:t>
            </a:r>
            <a:r>
              <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бо</a:t>
            </a:r>
            <a:r>
              <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рангу </a:t>
            </a:r>
            <a:r>
              <a:rPr lang="ru-RU"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ҷилои тоза</a:t>
            </a:r>
            <a:r>
              <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идома</a:t>
            </a:r>
            <a:r>
              <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бахшида</a:t>
            </a:r>
            <a:r>
              <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истодааст</a:t>
            </a:r>
            <a:r>
              <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Эмомалӣ</a:t>
            </a:r>
            <a:r>
              <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Раҳмон</a:t>
            </a:r>
            <a:endPar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 xmlns:a16="http://schemas.microsoft.com/office/drawing/2014/main" id="{27B16B74-B8BA-4C3F-898D-DA93DA94FEAC}"/>
              </a:ext>
            </a:extLst>
          </p:cNvPr>
          <p:cNvSpPr txBox="1"/>
          <p:nvPr/>
        </p:nvSpPr>
        <p:spPr>
          <a:xfrm>
            <a:off x="10058400" y="3923414"/>
            <a:ext cx="2243470" cy="2708434"/>
          </a:xfrm>
          <a:prstGeom prst="rect">
            <a:avLst/>
          </a:prstGeom>
          <a:noFill/>
        </p:spPr>
        <p:txBody>
          <a:bodyPr wrap="square" rtlCol="0">
            <a:spAutoFit/>
          </a:bodyPr>
          <a:lstStyle/>
          <a:p>
            <a:pPr algn="ctr"/>
            <a:r>
              <a:rPr lang="ru-RU" sz="8000"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16</a:t>
            </a:r>
            <a:r>
              <a:rPr lang="tg-Cyrl-TJ"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tg-Cyrl-TJ"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tg-Cyrl-TJ"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НОЯБР</a:t>
            </a:r>
            <a:endParaRPr lang="en-US"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РӮЗИ </a:t>
            </a:r>
            <a:r>
              <a:rPr lang="ru-RU"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ПРЕЗИДЕНТИ</a:t>
            </a:r>
          </a:p>
          <a:p>
            <a:pPr algn="ctr"/>
            <a:r>
              <a:rPr lang="ru-RU"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ҶУМҲУРИИ</a:t>
            </a: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ТОҶИКИСТОН</a:t>
            </a:r>
            <a:endPar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11" name="Picture 10" descr="2019-09-08tabrikot.jpg"/>
          <p:cNvPicPr>
            <a:picLocks noChangeAspect="1"/>
          </p:cNvPicPr>
          <p:nvPr/>
        </p:nvPicPr>
        <p:blipFill>
          <a:blip r:embed="rId7"/>
          <a:stretch>
            <a:fillRect/>
          </a:stretch>
        </p:blipFill>
        <p:spPr>
          <a:xfrm>
            <a:off x="193948" y="3882094"/>
            <a:ext cx="3648075" cy="256222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 xmlns:p14="http://schemas.microsoft.com/office/powerpoint/2010/main" val="1679908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1059DA35-E486-42C8-ADFC-B70DDC9BED3C}"/>
              </a:ext>
            </a:extLst>
          </p:cNvPr>
          <p:cNvSpPr txBox="1"/>
          <p:nvPr/>
        </p:nvSpPr>
        <p:spPr>
          <a:xfrm>
            <a:off x="1472610" y="116959"/>
            <a:ext cx="9707525" cy="646331"/>
          </a:xfrm>
          <a:prstGeom prst="rect">
            <a:avLst/>
          </a:prstGeom>
          <a:noFill/>
        </p:spPr>
        <p:txBody>
          <a:bodyPr wrap="square" rtlCol="0">
            <a:spAutoFit/>
          </a:bodyPr>
          <a:lstStyle/>
          <a:p>
            <a:pPr algn="ct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КУМИТАИ ЗАБОН ВА ИСТИЛОҲОТИ НАЗДИ</a:t>
            </a:r>
            <a:b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ҲУКУМАТИ ҶУМҲУРИИ ТОҶИКИСТОН</a:t>
            </a:r>
            <a:endPar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8" name="Picture 7" descr="A picture containing balloon, flower&#10;&#10;Description automatically generated">
            <a:extLst>
              <a:ext uri="{FF2B5EF4-FFF2-40B4-BE49-F238E27FC236}">
                <a16:creationId xmlns="" xmlns:a16="http://schemas.microsoft.com/office/drawing/2014/main" id="{2BEA13C4-DA1D-4705-9A3F-B0FB378106BA}"/>
              </a:ext>
            </a:extLst>
          </p:cNvPr>
          <p:cNvPicPr>
            <a:picLocks noChangeAspect="1"/>
          </p:cNvPicPr>
          <p:nvPr/>
        </p:nvPicPr>
        <p:blipFill>
          <a:blip r:embed="rId2"/>
          <a:stretch>
            <a:fillRect/>
          </a:stretch>
        </p:blipFill>
        <p:spPr>
          <a:xfrm>
            <a:off x="201755" y="116959"/>
            <a:ext cx="815242" cy="811619"/>
          </a:xfrm>
          <a:prstGeom prst="rect">
            <a:avLst/>
          </a:prstGeom>
        </p:spPr>
      </p:pic>
      <p:pic>
        <p:nvPicPr>
          <p:cNvPr id="10" name="Picture 9" descr="Logo&#10;&#10;Description automatically generated">
            <a:extLst>
              <a:ext uri="{FF2B5EF4-FFF2-40B4-BE49-F238E27FC236}">
                <a16:creationId xmlns="" xmlns:a16="http://schemas.microsoft.com/office/drawing/2014/main" id="{5D0F95A5-B526-4759-A675-5083C877CF33}"/>
              </a:ext>
            </a:extLst>
          </p:cNvPr>
          <p:cNvPicPr>
            <a:picLocks noChangeAspect="1"/>
          </p:cNvPicPr>
          <p:nvPr/>
        </p:nvPicPr>
        <p:blipFill>
          <a:blip r:embed="rId3"/>
          <a:stretch>
            <a:fillRect/>
          </a:stretch>
        </p:blipFill>
        <p:spPr>
          <a:xfrm>
            <a:off x="10930269" y="116959"/>
            <a:ext cx="932510" cy="857909"/>
          </a:xfrm>
          <a:prstGeom prst="rect">
            <a:avLst/>
          </a:prstGeom>
        </p:spPr>
      </p:pic>
      <p:pic>
        <p:nvPicPr>
          <p:cNvPr id="15" name="Graphic 14">
            <a:extLst>
              <a:ext uri="{FF2B5EF4-FFF2-40B4-BE49-F238E27FC236}">
                <a16:creationId xmlns="" xmlns:a16="http://schemas.microsoft.com/office/drawing/2014/main" id="{7F89E876-EE1E-482E-B999-7A94BA781C25}"/>
              </a:ext>
            </a:extLst>
          </p:cNvPr>
          <p:cNvPicPr>
            <a:picLocks noChangeAspect="1"/>
          </p:cNvPicPr>
          <p:nvPr/>
        </p:nvPicPr>
        <p:blipFill>
          <a:blip r:embed="rId4">
            <a:extLst>
              <a:ext uri="{96DAC541-7B7A-43D3-8B79-37D633B846F1}">
                <asvg:svgBlip xmlns="" xmlns:asvg="http://schemas.microsoft.com/office/drawing/2016/SVG/main" r:embed="rId5"/>
              </a:ext>
            </a:extLst>
          </a:blip>
          <a:stretch>
            <a:fillRect/>
          </a:stretch>
        </p:blipFill>
        <p:spPr>
          <a:xfrm>
            <a:off x="1472610" y="116959"/>
            <a:ext cx="1623238" cy="811619"/>
          </a:xfrm>
          <a:prstGeom prst="rect">
            <a:avLst/>
          </a:prstGeom>
        </p:spPr>
      </p:pic>
      <p:sp>
        <p:nvSpPr>
          <p:cNvPr id="11" name="TextBox 10">
            <a:extLst>
              <a:ext uri="{FF2B5EF4-FFF2-40B4-BE49-F238E27FC236}">
                <a16:creationId xmlns="" xmlns:a16="http://schemas.microsoft.com/office/drawing/2014/main" id="{C666FD89-3E45-4CD3-BFE9-878E0E9399AE}"/>
              </a:ext>
            </a:extLst>
          </p:cNvPr>
          <p:cNvSpPr txBox="1"/>
          <p:nvPr/>
        </p:nvSpPr>
        <p:spPr>
          <a:xfrm>
            <a:off x="-201881" y="839623"/>
            <a:ext cx="11488206" cy="3477875"/>
          </a:xfrm>
          <a:prstGeom prst="rect">
            <a:avLst/>
          </a:prstGeom>
          <a:noFill/>
        </p:spPr>
        <p:txBody>
          <a:bodyPr wrap="square" rtlCol="0">
            <a:spAutoFit/>
          </a:bodyPr>
          <a:lstStyle/>
          <a:p>
            <a:pPr algn="ctr"/>
            <a:r>
              <a:rPr lang="ru-RU" sz="360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ДУРУД</a:t>
            </a:r>
            <a:endParaRPr lang="ru-RU" sz="36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ru-RU"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БА ИШТИРОКДОРОНИ </a:t>
            </a:r>
            <a:r>
              <a:rPr lang="ru-RU" sz="2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КОНФЕРЕНСИЯИ</a:t>
            </a:r>
          </a:p>
          <a:p>
            <a:pPr algn="ctr"/>
            <a:r>
              <a:rPr lang="ru-RU" sz="2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ИЛМИЮ АМАЛӢ БАХШИДА БА</a:t>
            </a:r>
            <a:br>
              <a:rPr lang="ru-RU" sz="2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2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РӮЗИ  ПРЕЗИДЕНТИ ҶУМҲУРИИ ТОҶИКИСТОН </a:t>
            </a:r>
          </a:p>
          <a:p>
            <a:pPr algn="ctr"/>
            <a:r>
              <a:rPr lang="ru-RU" sz="2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ТАҲТИ УНВОНИ</a:t>
            </a:r>
          </a:p>
          <a:p>
            <a:pPr algn="ctr"/>
            <a:r>
              <a:rPr lang="ru-RU" sz="36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«ПРЕЗИДЕНТ – ҲОМИИ ЗАБОНУ ФАРҲАНГ</a:t>
            </a:r>
            <a:br>
              <a:rPr lang="ru-RU" sz="36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36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ВА ТАЪРИХИ МИЛЛАТ»</a:t>
            </a:r>
          </a:p>
        </p:txBody>
      </p:sp>
      <p:sp>
        <p:nvSpPr>
          <p:cNvPr id="12" name="TextBox 11">
            <a:extLst>
              <a:ext uri="{FF2B5EF4-FFF2-40B4-BE49-F238E27FC236}">
                <a16:creationId xmlns="" xmlns:a16="http://schemas.microsoft.com/office/drawing/2014/main" id="{0846E7F7-0515-4D97-A180-0ABB77227AB3}"/>
              </a:ext>
            </a:extLst>
          </p:cNvPr>
          <p:cNvSpPr txBox="1"/>
          <p:nvPr/>
        </p:nvSpPr>
        <p:spPr>
          <a:xfrm>
            <a:off x="4423145" y="6191236"/>
            <a:ext cx="2807882" cy="369332"/>
          </a:xfrm>
          <a:prstGeom prst="rect">
            <a:avLst/>
          </a:prstGeom>
          <a:noFill/>
        </p:spPr>
        <p:txBody>
          <a:bodyPr wrap="square" rtlCol="0">
            <a:spAutoFit/>
          </a:bodyPr>
          <a:lstStyle/>
          <a:p>
            <a:pPr algn="ct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ДУШАНБЕ </a:t>
            </a:r>
            <a:r>
              <a:rPr lang="ru-RU"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2023</a:t>
            </a:r>
            <a:endPar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 xmlns:a16="http://schemas.microsoft.com/office/drawing/2014/main" id="{27B16B74-B8BA-4C3F-898D-DA93DA94FEAC}"/>
              </a:ext>
            </a:extLst>
          </p:cNvPr>
          <p:cNvSpPr txBox="1"/>
          <p:nvPr/>
        </p:nvSpPr>
        <p:spPr>
          <a:xfrm>
            <a:off x="9948530" y="2854635"/>
            <a:ext cx="2243470" cy="3816429"/>
          </a:xfrm>
          <a:prstGeom prst="rect">
            <a:avLst/>
          </a:prstGeom>
          <a:noFill/>
        </p:spPr>
        <p:txBody>
          <a:bodyPr wrap="square" rtlCol="0">
            <a:spAutoFit/>
          </a:bodyPr>
          <a:lstStyle/>
          <a:p>
            <a:pPr algn="ctr"/>
            <a:r>
              <a:rPr lang="ru-RU" sz="8000"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16</a:t>
            </a:r>
            <a:r>
              <a:rPr lang="tg-Cyrl-TJ"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tg-Cyrl-TJ"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tg-Cyrl-TJ"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НОЯБР</a:t>
            </a:r>
          </a:p>
          <a:p>
            <a:pPr algn="ctr"/>
            <a:endParaRPr lang="tg-Cyrl-TJ"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tg-Cyrl-TJ"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tg-Cyrl-TJ"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en-US"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РӮЗИ </a:t>
            </a:r>
            <a:r>
              <a:rPr lang="ru-RU"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ПРЕЗИДЕНТИ</a:t>
            </a:r>
          </a:p>
          <a:p>
            <a:pPr algn="ctr"/>
            <a:r>
              <a:rPr lang="ru-RU"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ҶУМҲУРИИ</a:t>
            </a: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ТОҶИКИСТОН</a:t>
            </a:r>
            <a:endPar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17" name="Picture 16" descr="2019-09-08tabrikot.jpg"/>
          <p:cNvPicPr>
            <a:picLocks noChangeAspect="1"/>
          </p:cNvPicPr>
          <p:nvPr/>
        </p:nvPicPr>
        <p:blipFill>
          <a:blip r:embed="rId6"/>
          <a:stretch>
            <a:fillRect/>
          </a:stretch>
        </p:blipFill>
        <p:spPr>
          <a:xfrm>
            <a:off x="10361948" y="4417619"/>
            <a:ext cx="1448418" cy="101729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 xmlns:p14="http://schemas.microsoft.com/office/powerpoint/2010/main" val="2019538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1059DA35-E486-42C8-ADFC-B70DDC9BED3C}"/>
              </a:ext>
            </a:extLst>
          </p:cNvPr>
          <p:cNvSpPr txBox="1"/>
          <p:nvPr/>
        </p:nvSpPr>
        <p:spPr>
          <a:xfrm>
            <a:off x="1472610" y="116959"/>
            <a:ext cx="9707525" cy="646331"/>
          </a:xfrm>
          <a:prstGeom prst="rect">
            <a:avLst/>
          </a:prstGeom>
          <a:noFill/>
        </p:spPr>
        <p:txBody>
          <a:bodyPr wrap="square" rtlCol="0">
            <a:spAutoFit/>
          </a:bodyPr>
          <a:lstStyle/>
          <a:p>
            <a:pPr algn="ct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КУМИТАИ ЗАБОН ВА ИСТИЛОҲОТИ НАЗДИ</a:t>
            </a:r>
            <a:b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ҲУКУМАТИ ҶУМҲУРИИ ТОҶИКИСТОН</a:t>
            </a:r>
            <a:endPar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8" name="Picture 7" descr="A picture containing balloon, flower&#10;&#10;Description automatically generated">
            <a:extLst>
              <a:ext uri="{FF2B5EF4-FFF2-40B4-BE49-F238E27FC236}">
                <a16:creationId xmlns="" xmlns:a16="http://schemas.microsoft.com/office/drawing/2014/main" id="{2BEA13C4-DA1D-4705-9A3F-B0FB378106BA}"/>
              </a:ext>
            </a:extLst>
          </p:cNvPr>
          <p:cNvPicPr>
            <a:picLocks noChangeAspect="1"/>
          </p:cNvPicPr>
          <p:nvPr/>
        </p:nvPicPr>
        <p:blipFill>
          <a:blip r:embed="rId2"/>
          <a:stretch>
            <a:fillRect/>
          </a:stretch>
        </p:blipFill>
        <p:spPr>
          <a:xfrm>
            <a:off x="201755" y="116959"/>
            <a:ext cx="815242" cy="811619"/>
          </a:xfrm>
          <a:prstGeom prst="rect">
            <a:avLst/>
          </a:prstGeom>
        </p:spPr>
      </p:pic>
      <p:pic>
        <p:nvPicPr>
          <p:cNvPr id="10" name="Picture 9" descr="Logo&#10;&#10;Description automatically generated">
            <a:extLst>
              <a:ext uri="{FF2B5EF4-FFF2-40B4-BE49-F238E27FC236}">
                <a16:creationId xmlns="" xmlns:a16="http://schemas.microsoft.com/office/drawing/2014/main" id="{5D0F95A5-B526-4759-A675-5083C877CF33}"/>
              </a:ext>
            </a:extLst>
          </p:cNvPr>
          <p:cNvPicPr>
            <a:picLocks noChangeAspect="1"/>
          </p:cNvPicPr>
          <p:nvPr/>
        </p:nvPicPr>
        <p:blipFill>
          <a:blip r:embed="rId3"/>
          <a:stretch>
            <a:fillRect/>
          </a:stretch>
        </p:blipFill>
        <p:spPr>
          <a:xfrm>
            <a:off x="10930269" y="116959"/>
            <a:ext cx="932510" cy="857909"/>
          </a:xfrm>
          <a:prstGeom prst="rect">
            <a:avLst/>
          </a:prstGeom>
        </p:spPr>
      </p:pic>
      <p:pic>
        <p:nvPicPr>
          <p:cNvPr id="15" name="Graphic 14">
            <a:extLst>
              <a:ext uri="{FF2B5EF4-FFF2-40B4-BE49-F238E27FC236}">
                <a16:creationId xmlns="" xmlns:a16="http://schemas.microsoft.com/office/drawing/2014/main" id="{7F89E876-EE1E-482E-B999-7A94BA781C25}"/>
              </a:ext>
            </a:extLst>
          </p:cNvPr>
          <p:cNvPicPr>
            <a:picLocks noChangeAspect="1"/>
          </p:cNvPicPr>
          <p:nvPr/>
        </p:nvPicPr>
        <p:blipFill>
          <a:blip r:embed="rId4">
            <a:extLst>
              <a:ext uri="{96DAC541-7B7A-43D3-8B79-37D633B846F1}">
                <asvg:svgBlip xmlns="" xmlns:asvg="http://schemas.microsoft.com/office/drawing/2016/SVG/main" r:embed="rId5"/>
              </a:ext>
            </a:extLst>
          </a:blip>
          <a:stretch>
            <a:fillRect/>
          </a:stretch>
        </p:blipFill>
        <p:spPr>
          <a:xfrm>
            <a:off x="1472610" y="116959"/>
            <a:ext cx="1623238" cy="811619"/>
          </a:xfrm>
          <a:prstGeom prst="rect">
            <a:avLst/>
          </a:prstGeom>
        </p:spPr>
      </p:pic>
      <p:sp>
        <p:nvSpPr>
          <p:cNvPr id="2" name="TextBox 1">
            <a:extLst>
              <a:ext uri="{FF2B5EF4-FFF2-40B4-BE49-F238E27FC236}">
                <a16:creationId xmlns="" xmlns:a16="http://schemas.microsoft.com/office/drawing/2014/main" id="{73BF7B58-5F6D-42D9-A5C3-F734479BB056}"/>
              </a:ext>
            </a:extLst>
          </p:cNvPr>
          <p:cNvSpPr txBox="1"/>
          <p:nvPr/>
        </p:nvSpPr>
        <p:spPr>
          <a:xfrm>
            <a:off x="1754371" y="2583603"/>
            <a:ext cx="7662754" cy="3016210"/>
          </a:xfrm>
          <a:prstGeom prst="rect">
            <a:avLst/>
          </a:prstGeom>
          <a:noFill/>
        </p:spPr>
        <p:txBody>
          <a:bodyPr wrap="square" rtlCol="0">
            <a:spAutoFit/>
          </a:bodyPr>
          <a:lstStyle/>
          <a:p>
            <a:pPr algn="ctr"/>
            <a:r>
              <a:rPr lang="ru-RU"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ТАРТИБИ БАРГУЗОРИИ КОНФЕРЕНСИЯ</a:t>
            </a:r>
          </a:p>
          <a:p>
            <a:endParaRPr lang="ru-RU" b="1" dirty="0">
              <a:latin typeface="Times New Roman" panose="02020603050405020304" pitchFamily="18" charset="0"/>
              <a:cs typeface="Times New Roman" panose="02020603050405020304" pitchFamily="18" charset="0"/>
            </a:endParaRPr>
          </a:p>
          <a:p>
            <a:r>
              <a:rPr lang="ru-RU" b="1" noProof="1"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Масъули</a:t>
            </a:r>
            <a:r>
              <a:rPr lang="ru-RU"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tg-Cyrl-TJ" b="1" noProof="1"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чорабинӣ: </a:t>
            </a:r>
            <a:r>
              <a:rPr lang="ru-RU" dirty="0" err="1"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Кумитаи</a:t>
            </a:r>
            <a:r>
              <a:rPr lang="ru-RU"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забон</a:t>
            </a: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ва</a:t>
            </a: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истилоҳоти назди</a:t>
            </a:r>
            <a:endPar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Ҳукумати</a:t>
            </a: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Ҷумҳурии</a:t>
            </a: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Тоҷикистон</a:t>
            </a:r>
            <a:endPar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ru-RU"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ru-RU"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Таърихи </a:t>
            </a:r>
            <a:r>
              <a:rPr lang="ru-RU"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баргузорӣ:  </a:t>
            </a:r>
            <a:r>
              <a:rPr lang="ru-RU"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15</a:t>
            </a:r>
            <a:r>
              <a:rPr lang="ru-RU"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-уми ноябри </a:t>
            </a: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соли </a:t>
            </a:r>
            <a:r>
              <a:rPr lang="ru-RU"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2023 </a:t>
            </a:r>
            <a:r>
              <a:rPr lang="ru-RU"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соати</a:t>
            </a: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14</a:t>
            </a:r>
            <a:r>
              <a:rPr lang="ru-RU" baseline="30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00</a:t>
            </a: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b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tg-Cyrl-TJ" sz="1800" b="1" dirty="0">
                <a:effectLst/>
                <a:latin typeface="Times New Roman" panose="02020603050405020304" pitchFamily="18" charset="0"/>
                <a:ea typeface="Times New Roman" panose="02020603050405020304" pitchFamily="18" charset="0"/>
              </a:rPr>
              <a:t>Сабти номи меҳмонон ва иштирокдорон: </a:t>
            </a:r>
            <a:r>
              <a:rPr lang="tg-Cyrl-TJ" sz="1800" b="1" dirty="0" smtClean="0">
                <a:effectLst/>
                <a:latin typeface="Times New Roman" panose="02020603050405020304" pitchFamily="18" charset="0"/>
                <a:ea typeface="Times New Roman" panose="02020603050405020304" pitchFamily="18" charset="0"/>
              </a:rPr>
              <a:t>13</a:t>
            </a:r>
            <a:r>
              <a:rPr lang="tg-Cyrl-TJ" sz="1800" baseline="30000" dirty="0" smtClean="0">
                <a:effectLst/>
                <a:latin typeface="Times New Roman" panose="02020603050405020304" pitchFamily="18" charset="0"/>
                <a:ea typeface="Times New Roman" panose="02020603050405020304" pitchFamily="18" charset="0"/>
              </a:rPr>
              <a:t>00</a:t>
            </a:r>
            <a:r>
              <a:rPr lang="tg-Cyrl-TJ" sz="1800" dirty="0" smtClean="0">
                <a:effectLst/>
                <a:latin typeface="Times New Roman" panose="02020603050405020304" pitchFamily="18" charset="0"/>
                <a:ea typeface="Times New Roman" panose="02020603050405020304" pitchFamily="18" charset="0"/>
              </a:rPr>
              <a:t>-13</a:t>
            </a:r>
            <a:r>
              <a:rPr lang="tg-Cyrl-TJ" sz="1800" baseline="30000" dirty="0" smtClean="0">
                <a:effectLst/>
                <a:latin typeface="Times New Roman" panose="02020603050405020304" pitchFamily="18" charset="0"/>
                <a:ea typeface="Times New Roman" panose="02020603050405020304" pitchFamily="18" charset="0"/>
              </a:rPr>
              <a:t>50</a:t>
            </a:r>
            <a:r>
              <a:rPr lang="tg-Cyrl-TJ" sz="1800" b="1" baseline="30000" dirty="0" smtClean="0">
                <a:effectLst/>
                <a:latin typeface="Times New Roman" panose="02020603050405020304" pitchFamily="18" charset="0"/>
                <a:ea typeface="Times New Roman" panose="02020603050405020304" pitchFamily="18" charset="0"/>
              </a:rPr>
              <a:t> </a:t>
            </a:r>
            <a:endPar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ru-RU"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ru-RU"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Макони</a:t>
            </a:r>
            <a:r>
              <a:rPr lang="ru-RU"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баргузорӣ</a:t>
            </a:r>
            <a:r>
              <a:rPr lang="ru-RU"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шаҳри</a:t>
            </a: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Душанбе</a:t>
            </a:r>
            <a:endPar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 xmlns:a16="http://schemas.microsoft.com/office/drawing/2014/main" id="{C666FD89-3E45-4CD3-BFE9-878E0E9399AE}"/>
              </a:ext>
            </a:extLst>
          </p:cNvPr>
          <p:cNvSpPr txBox="1"/>
          <p:nvPr/>
        </p:nvSpPr>
        <p:spPr>
          <a:xfrm>
            <a:off x="0" y="996442"/>
            <a:ext cx="11542816" cy="954107"/>
          </a:xfrm>
          <a:prstGeom prst="rect">
            <a:avLst/>
          </a:prstGeom>
          <a:noFill/>
        </p:spPr>
        <p:txBody>
          <a:bodyPr wrap="square" rtlCol="0">
            <a:spAutoFit/>
          </a:bodyPr>
          <a:lstStyle/>
          <a:p>
            <a:pPr algn="ctr"/>
            <a:r>
              <a:rPr lang="ru-RU"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КОНФЕРЕНСИЯИ ИЛМИЮ АМАЛӢ БАХШИДА </a:t>
            </a:r>
            <a:r>
              <a:rPr lang="ru-RU"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БА РӮЗИ  </a:t>
            </a:r>
            <a:r>
              <a:rPr lang="ru-RU"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ПРЕЗИДЕНТИ ҶУМҲУРИИ ТОҶИКИСТОН </a:t>
            </a:r>
          </a:p>
          <a:p>
            <a:pPr algn="ctr"/>
            <a:r>
              <a:rPr lang="ru-RU"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ТАҲТИ УНВОНИ</a:t>
            </a:r>
          </a:p>
          <a:p>
            <a:pPr algn="ctr"/>
            <a:r>
              <a:rPr lang="ru-RU" sz="2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«ПРЕЗИДЕНТ – ҲОМИИ ЗАБОНУ ФАРҲАНГ ВА ТАЪРИХИ МИЛЛАТ»</a:t>
            </a:r>
            <a:endParaRPr lang="ru-RU"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 xmlns:a16="http://schemas.microsoft.com/office/drawing/2014/main" id="{0846E7F7-0515-4D97-A180-0ABB77227AB3}"/>
              </a:ext>
            </a:extLst>
          </p:cNvPr>
          <p:cNvSpPr txBox="1"/>
          <p:nvPr/>
        </p:nvSpPr>
        <p:spPr>
          <a:xfrm>
            <a:off x="4423145" y="6191236"/>
            <a:ext cx="2807882" cy="369332"/>
          </a:xfrm>
          <a:prstGeom prst="rect">
            <a:avLst/>
          </a:prstGeom>
          <a:noFill/>
        </p:spPr>
        <p:txBody>
          <a:bodyPr wrap="square" rtlCol="0">
            <a:spAutoFit/>
          </a:bodyPr>
          <a:lstStyle/>
          <a:p>
            <a:pPr algn="ct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ДУШАНБЕ </a:t>
            </a:r>
            <a:r>
              <a:rPr lang="ru-RU"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202</a:t>
            </a:r>
            <a:r>
              <a:rPr lang="tg-Cyrl-TJ"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a:t>
            </a:r>
            <a:endPar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 xmlns:a16="http://schemas.microsoft.com/office/drawing/2014/main" id="{27B16B74-B8BA-4C3F-898D-DA93DA94FEAC}"/>
              </a:ext>
            </a:extLst>
          </p:cNvPr>
          <p:cNvSpPr txBox="1"/>
          <p:nvPr/>
        </p:nvSpPr>
        <p:spPr>
          <a:xfrm>
            <a:off x="9948530" y="2854635"/>
            <a:ext cx="2243470" cy="3816429"/>
          </a:xfrm>
          <a:prstGeom prst="rect">
            <a:avLst/>
          </a:prstGeom>
          <a:noFill/>
        </p:spPr>
        <p:txBody>
          <a:bodyPr wrap="square" rtlCol="0">
            <a:spAutoFit/>
          </a:bodyPr>
          <a:lstStyle/>
          <a:p>
            <a:pPr algn="ctr"/>
            <a:r>
              <a:rPr lang="ru-RU" sz="8000"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16</a:t>
            </a:r>
            <a:r>
              <a:rPr lang="tg-Cyrl-TJ"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tg-Cyrl-TJ"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tg-Cyrl-TJ"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НОЯБР</a:t>
            </a:r>
          </a:p>
          <a:p>
            <a:pPr algn="ctr"/>
            <a:endParaRPr lang="tg-Cyrl-TJ"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tg-Cyrl-TJ"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tg-Cyrl-TJ"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en-US"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РӮЗИ </a:t>
            </a:r>
            <a:r>
              <a:rPr lang="ru-RU"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ПРЕЗИДЕНТИ</a:t>
            </a:r>
          </a:p>
          <a:p>
            <a:pPr algn="ctr"/>
            <a:r>
              <a:rPr lang="ru-RU"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ҶУМҲУРИИ</a:t>
            </a: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ТОҶИКИСТОН</a:t>
            </a:r>
            <a:endPar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16" name="Picture 15" descr="2019-09-08tabrikot.jpg"/>
          <p:cNvPicPr>
            <a:picLocks noChangeAspect="1"/>
          </p:cNvPicPr>
          <p:nvPr/>
        </p:nvPicPr>
        <p:blipFill>
          <a:blip r:embed="rId6"/>
          <a:stretch>
            <a:fillRect/>
          </a:stretch>
        </p:blipFill>
        <p:spPr>
          <a:xfrm>
            <a:off x="10361948" y="4417619"/>
            <a:ext cx="1448418" cy="101729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 xmlns:p14="http://schemas.microsoft.com/office/powerpoint/2010/main" val="1356973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1059DA35-E486-42C8-ADFC-B70DDC9BED3C}"/>
              </a:ext>
            </a:extLst>
          </p:cNvPr>
          <p:cNvSpPr txBox="1"/>
          <p:nvPr/>
        </p:nvSpPr>
        <p:spPr>
          <a:xfrm>
            <a:off x="1472610" y="116959"/>
            <a:ext cx="9707525" cy="646331"/>
          </a:xfrm>
          <a:prstGeom prst="rect">
            <a:avLst/>
          </a:prstGeom>
          <a:noFill/>
        </p:spPr>
        <p:txBody>
          <a:bodyPr wrap="square" rtlCol="0">
            <a:spAutoFit/>
          </a:bodyPr>
          <a:lstStyle/>
          <a:p>
            <a:pPr algn="ct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КУМИТАИ ЗАБОН ВА ИСТИЛОҲОТИ НАЗДИ</a:t>
            </a:r>
            <a:b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ҲУКУМАТИ ҶУМҲУРИИ ТОҶИКИСТОН</a:t>
            </a:r>
            <a:endPar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8" name="Picture 7" descr="A picture containing balloon, flower&#10;&#10;Description automatically generated">
            <a:extLst>
              <a:ext uri="{FF2B5EF4-FFF2-40B4-BE49-F238E27FC236}">
                <a16:creationId xmlns="" xmlns:a16="http://schemas.microsoft.com/office/drawing/2014/main" id="{2BEA13C4-DA1D-4705-9A3F-B0FB378106BA}"/>
              </a:ext>
            </a:extLst>
          </p:cNvPr>
          <p:cNvPicPr>
            <a:picLocks noChangeAspect="1"/>
          </p:cNvPicPr>
          <p:nvPr/>
        </p:nvPicPr>
        <p:blipFill>
          <a:blip r:embed="rId2"/>
          <a:stretch>
            <a:fillRect/>
          </a:stretch>
        </p:blipFill>
        <p:spPr>
          <a:xfrm>
            <a:off x="201755" y="116959"/>
            <a:ext cx="815242" cy="811619"/>
          </a:xfrm>
          <a:prstGeom prst="rect">
            <a:avLst/>
          </a:prstGeom>
        </p:spPr>
      </p:pic>
      <p:pic>
        <p:nvPicPr>
          <p:cNvPr id="10" name="Picture 9" descr="Logo&#10;&#10;Description automatically generated">
            <a:extLst>
              <a:ext uri="{FF2B5EF4-FFF2-40B4-BE49-F238E27FC236}">
                <a16:creationId xmlns="" xmlns:a16="http://schemas.microsoft.com/office/drawing/2014/main" id="{5D0F95A5-B526-4759-A675-5083C877CF33}"/>
              </a:ext>
            </a:extLst>
          </p:cNvPr>
          <p:cNvPicPr>
            <a:picLocks noChangeAspect="1"/>
          </p:cNvPicPr>
          <p:nvPr/>
        </p:nvPicPr>
        <p:blipFill>
          <a:blip r:embed="rId3"/>
          <a:stretch>
            <a:fillRect/>
          </a:stretch>
        </p:blipFill>
        <p:spPr>
          <a:xfrm>
            <a:off x="10930269" y="116959"/>
            <a:ext cx="932510" cy="857909"/>
          </a:xfrm>
          <a:prstGeom prst="rect">
            <a:avLst/>
          </a:prstGeom>
        </p:spPr>
      </p:pic>
      <p:pic>
        <p:nvPicPr>
          <p:cNvPr id="15" name="Graphic 14">
            <a:extLst>
              <a:ext uri="{FF2B5EF4-FFF2-40B4-BE49-F238E27FC236}">
                <a16:creationId xmlns="" xmlns:a16="http://schemas.microsoft.com/office/drawing/2014/main" id="{7F89E876-EE1E-482E-B999-7A94BA781C25}"/>
              </a:ext>
            </a:extLst>
          </p:cNvPr>
          <p:cNvPicPr>
            <a:picLocks noChangeAspect="1"/>
          </p:cNvPicPr>
          <p:nvPr/>
        </p:nvPicPr>
        <p:blipFill>
          <a:blip r:embed="rId4">
            <a:extLst>
              <a:ext uri="{96DAC541-7B7A-43D3-8B79-37D633B846F1}">
                <asvg:svgBlip xmlns="" xmlns:asvg="http://schemas.microsoft.com/office/drawing/2016/SVG/main" r:embed="rId5"/>
              </a:ext>
            </a:extLst>
          </a:blip>
          <a:stretch>
            <a:fillRect/>
          </a:stretch>
        </p:blipFill>
        <p:spPr>
          <a:xfrm>
            <a:off x="1472610" y="116959"/>
            <a:ext cx="1623238" cy="811619"/>
          </a:xfrm>
          <a:prstGeom prst="rect">
            <a:avLst/>
          </a:prstGeom>
        </p:spPr>
      </p:pic>
      <p:sp>
        <p:nvSpPr>
          <p:cNvPr id="2" name="TextBox 1">
            <a:extLst>
              <a:ext uri="{FF2B5EF4-FFF2-40B4-BE49-F238E27FC236}">
                <a16:creationId xmlns="" xmlns:a16="http://schemas.microsoft.com/office/drawing/2014/main" id="{73BF7B58-5F6D-42D9-A5C3-F734479BB056}"/>
              </a:ext>
            </a:extLst>
          </p:cNvPr>
          <p:cNvSpPr txBox="1"/>
          <p:nvPr/>
        </p:nvSpPr>
        <p:spPr>
          <a:xfrm>
            <a:off x="1298415" y="2492899"/>
            <a:ext cx="8931348" cy="3570208"/>
          </a:xfrm>
          <a:prstGeom prst="rect">
            <a:avLst/>
          </a:prstGeom>
          <a:noFill/>
        </p:spPr>
        <p:txBody>
          <a:bodyPr wrap="square" rtlCol="0">
            <a:spAutoFit/>
          </a:bodyPr>
          <a:lstStyle/>
          <a:p>
            <a:r>
              <a:rPr lang="ru-RU" sz="2000" b="1" dirty="0" err="1">
                <a:effectLst>
                  <a:outerShdw blurRad="38100" dist="38100" dir="2700000" algn="tl">
                    <a:srgbClr val="000000">
                      <a:alpha val="43137"/>
                    </a:srgbClr>
                  </a:outerShdw>
                </a:effectLst>
                <a:latin typeface="Times New Roman" pitchFamily="18" charset="0"/>
                <a:cs typeface="Times New Roman" pitchFamily="18" charset="0"/>
              </a:rPr>
              <a:t>ТАРТИБИ</a:t>
            </a:r>
            <a:r>
              <a:rPr lang="ru-RU" sz="2000" b="1" dirty="0">
                <a:effectLst>
                  <a:outerShdw blurRad="38100" dist="38100" dir="2700000" algn="tl">
                    <a:srgbClr val="000000">
                      <a:alpha val="43137"/>
                    </a:srgbClr>
                  </a:outerShdw>
                </a:effectLst>
                <a:latin typeface="Times New Roman" pitchFamily="18" charset="0"/>
                <a:cs typeface="Times New Roman" pitchFamily="18" charset="0"/>
              </a:rPr>
              <a:t> </a:t>
            </a:r>
            <a:r>
              <a:rPr lang="ru-RU" sz="2000" b="1" dirty="0" err="1">
                <a:effectLst>
                  <a:outerShdw blurRad="38100" dist="38100" dir="2700000" algn="tl">
                    <a:srgbClr val="000000">
                      <a:alpha val="43137"/>
                    </a:srgbClr>
                  </a:outerShdw>
                </a:effectLst>
                <a:latin typeface="Times New Roman" pitchFamily="18" charset="0"/>
                <a:cs typeface="Times New Roman" pitchFamily="18" charset="0"/>
              </a:rPr>
              <a:t>БАРГУЗОРИИ</a:t>
            </a:r>
            <a:r>
              <a:rPr lang="ru-RU" sz="2000" b="1" dirty="0">
                <a:effectLst>
                  <a:outerShdw blurRad="38100" dist="38100" dir="2700000" algn="tl">
                    <a:srgbClr val="000000">
                      <a:alpha val="43137"/>
                    </a:srgbClr>
                  </a:outerShdw>
                </a:effectLst>
                <a:latin typeface="Times New Roman" pitchFamily="18" charset="0"/>
                <a:cs typeface="Times New Roman" pitchFamily="18" charset="0"/>
              </a:rPr>
              <a:t> </a:t>
            </a:r>
            <a:r>
              <a:rPr lang="ru-RU" sz="2000" b="1" dirty="0" err="1">
                <a:effectLst>
                  <a:outerShdw blurRad="38100" dist="38100" dir="2700000" algn="tl">
                    <a:srgbClr val="000000">
                      <a:alpha val="43137"/>
                    </a:srgbClr>
                  </a:outerShdw>
                </a:effectLst>
                <a:latin typeface="Times New Roman" pitchFamily="18" charset="0"/>
                <a:cs typeface="Times New Roman" pitchFamily="18" charset="0"/>
              </a:rPr>
              <a:t>КОНФЕРЕНСИЯ</a:t>
            </a:r>
            <a:endParaRPr lang="ru-RU" sz="2000" b="1" dirty="0">
              <a:effectLst>
                <a:outerShdw blurRad="38100" dist="38100" dir="2700000" algn="tl">
                  <a:srgbClr val="000000">
                    <a:alpha val="43137"/>
                  </a:srgbClr>
                </a:outerShdw>
              </a:effectLst>
              <a:latin typeface="Times New Roman" pitchFamily="18" charset="0"/>
              <a:cs typeface="Times New Roman" pitchFamily="18" charset="0"/>
            </a:endParaRPr>
          </a:p>
          <a:p>
            <a:pPr algn="ctr"/>
            <a:endParaRPr lang="ru-RU" sz="2800" b="1" dirty="0">
              <a:effectLst>
                <a:outerShdw blurRad="38100" dist="38100" dir="2700000" algn="tl">
                  <a:srgbClr val="000000">
                    <a:alpha val="43137"/>
                  </a:srgbClr>
                </a:outerShdw>
              </a:effectLst>
              <a:latin typeface="Times New Roman" pitchFamily="18" charset="0"/>
              <a:cs typeface="Times New Roman" pitchFamily="18" charset="0"/>
            </a:endParaRPr>
          </a:p>
          <a:p>
            <a:r>
              <a:rPr lang="tg-Cyrl-TJ" sz="1600" b="1" dirty="0" smtClean="0">
                <a:latin typeface="Times New Roman" pitchFamily="18" charset="0"/>
                <a:cs typeface="Times New Roman" pitchFamily="18" charset="0"/>
              </a:rPr>
              <a:t>14</a:t>
            </a:r>
            <a:r>
              <a:rPr lang="tg-Cyrl-TJ" sz="1600" b="1" baseline="30000" dirty="0" smtClean="0">
                <a:latin typeface="Times New Roman" pitchFamily="18" charset="0"/>
                <a:cs typeface="Times New Roman" pitchFamily="18" charset="0"/>
              </a:rPr>
              <a:t>00</a:t>
            </a:r>
            <a:endParaRPr lang="en-US" sz="1600" dirty="0" smtClean="0">
              <a:latin typeface="Times New Roman" pitchFamily="18" charset="0"/>
              <a:cs typeface="Times New Roman" pitchFamily="18" charset="0"/>
            </a:endParaRPr>
          </a:p>
          <a:p>
            <a:r>
              <a:rPr lang="tg-Cyrl-TJ" sz="1600" dirty="0" smtClean="0">
                <a:latin typeface="Times New Roman" pitchFamily="18" charset="0"/>
                <a:cs typeface="Times New Roman" pitchFamily="18" charset="0"/>
              </a:rPr>
              <a:t>Сухани ифтитоҳии раиси Кумитаи забон ва истилоҳоти назди Ҳукумати Ҷумҳурии Тоҷикистон, доктори илми филология, профессор </a:t>
            </a:r>
            <a:r>
              <a:rPr lang="tg-Cyrl-TJ" sz="1600" b="1" dirty="0" smtClean="0">
                <a:latin typeface="Times New Roman" pitchFamily="18" charset="0"/>
                <a:cs typeface="Times New Roman" pitchFamily="18" charset="0"/>
              </a:rPr>
              <a:t>Олимҷон Муҳаммадҷонзода</a:t>
            </a:r>
            <a:endParaRPr lang="en-US" sz="1600" dirty="0" smtClean="0">
              <a:latin typeface="Times New Roman" pitchFamily="18" charset="0"/>
              <a:cs typeface="Times New Roman" pitchFamily="18" charset="0"/>
            </a:endParaRPr>
          </a:p>
          <a:p>
            <a:r>
              <a:rPr lang="tg-Cyrl-TJ" sz="1600" b="1" dirty="0" smtClean="0">
                <a:latin typeface="Times New Roman" pitchFamily="18" charset="0"/>
                <a:cs typeface="Times New Roman" pitchFamily="18" charset="0"/>
              </a:rPr>
              <a:t>14</a:t>
            </a:r>
            <a:r>
              <a:rPr lang="tg-Cyrl-TJ" sz="1600" b="1" baseline="30000" dirty="0" smtClean="0">
                <a:latin typeface="Times New Roman" pitchFamily="18" charset="0"/>
                <a:cs typeface="Times New Roman" pitchFamily="18" charset="0"/>
              </a:rPr>
              <a:t>10</a:t>
            </a:r>
            <a:endParaRPr lang="en-US" sz="1600" dirty="0" smtClean="0">
              <a:latin typeface="Times New Roman" pitchFamily="18" charset="0"/>
              <a:cs typeface="Times New Roman" pitchFamily="18" charset="0"/>
            </a:endParaRPr>
          </a:p>
          <a:p>
            <a:r>
              <a:rPr lang="tg-Cyrl-TJ" sz="1600" dirty="0" smtClean="0">
                <a:latin typeface="Times New Roman" pitchFamily="18" charset="0"/>
                <a:cs typeface="Times New Roman" pitchFamily="18" charset="0"/>
              </a:rPr>
              <a:t>Намояндаи  Дастгоҳи иҷроияи назди Президенти Ҷумҳурии Тоҷикистон</a:t>
            </a:r>
            <a:endParaRPr lang="en-US" sz="1600" dirty="0" smtClean="0">
              <a:latin typeface="Times New Roman" pitchFamily="18" charset="0"/>
              <a:cs typeface="Times New Roman" pitchFamily="18" charset="0"/>
            </a:endParaRPr>
          </a:p>
          <a:p>
            <a:r>
              <a:rPr lang="tg-Cyrl-TJ" sz="1600" b="1" dirty="0" smtClean="0">
                <a:latin typeface="Times New Roman" pitchFamily="18" charset="0"/>
                <a:cs typeface="Times New Roman" pitchFamily="18" charset="0"/>
              </a:rPr>
              <a:t>14</a:t>
            </a:r>
            <a:r>
              <a:rPr lang="tg-Cyrl-TJ" sz="1600" b="1" baseline="30000" dirty="0" smtClean="0">
                <a:latin typeface="Times New Roman" pitchFamily="18" charset="0"/>
                <a:cs typeface="Times New Roman" pitchFamily="18" charset="0"/>
              </a:rPr>
              <a:t>20</a:t>
            </a:r>
            <a:endParaRPr lang="en-US" sz="1600" dirty="0" smtClean="0">
              <a:latin typeface="Times New Roman" pitchFamily="18" charset="0"/>
              <a:cs typeface="Times New Roman" pitchFamily="18" charset="0"/>
            </a:endParaRPr>
          </a:p>
          <a:p>
            <a:r>
              <a:rPr lang="tg-Cyrl-TJ" sz="1600" dirty="0" smtClean="0">
                <a:latin typeface="Times New Roman" pitchFamily="18" charset="0"/>
                <a:cs typeface="Times New Roman" pitchFamily="18" charset="0"/>
              </a:rPr>
              <a:t>Намояндаи Маркази миллии қонунгузории назди Президенти Ҷумҳурии Тоҷикистон</a:t>
            </a:r>
            <a:endParaRPr lang="en-US" sz="1600" dirty="0" smtClean="0">
              <a:latin typeface="Times New Roman" pitchFamily="18" charset="0"/>
              <a:cs typeface="Times New Roman" pitchFamily="18" charset="0"/>
            </a:endParaRPr>
          </a:p>
          <a:p>
            <a:r>
              <a:rPr lang="tg-Cyrl-TJ" sz="1600" b="1" dirty="0" smtClean="0">
                <a:latin typeface="Times New Roman" pitchFamily="18" charset="0"/>
                <a:cs typeface="Times New Roman" pitchFamily="18" charset="0"/>
              </a:rPr>
              <a:t>14</a:t>
            </a:r>
            <a:r>
              <a:rPr lang="tg-Cyrl-TJ" sz="1600" b="1" baseline="30000" dirty="0" smtClean="0">
                <a:latin typeface="Times New Roman" pitchFamily="18" charset="0"/>
                <a:cs typeface="Times New Roman" pitchFamily="18" charset="0"/>
              </a:rPr>
              <a:t>30</a:t>
            </a:r>
            <a:endParaRPr lang="en-US" sz="1600" dirty="0" smtClean="0">
              <a:latin typeface="Times New Roman" pitchFamily="18" charset="0"/>
              <a:cs typeface="Times New Roman" pitchFamily="18" charset="0"/>
            </a:endParaRPr>
          </a:p>
          <a:p>
            <a:r>
              <a:rPr lang="tg-Cyrl-TJ" sz="1600" dirty="0" smtClean="0">
                <a:latin typeface="Times New Roman" pitchFamily="18" charset="0"/>
                <a:cs typeface="Times New Roman" pitchFamily="18" charset="0"/>
              </a:rPr>
              <a:t>Суханронии Шоири халқии Тоҷикистон номзади илми филология, дотсенти  кафедраи назария ва адабиёти моусири тоҷики ДМТ</a:t>
            </a:r>
            <a:r>
              <a:rPr lang="tg-Cyrl-TJ" sz="1600" b="1" dirty="0" smtClean="0">
                <a:latin typeface="Times New Roman" pitchFamily="18" charset="0"/>
                <a:cs typeface="Times New Roman" pitchFamily="18" charset="0"/>
              </a:rPr>
              <a:t> Ваҳҳобзода Рустам</a:t>
            </a:r>
            <a:r>
              <a:rPr lang="tg-Cyrl-TJ" sz="1600" dirty="0" smtClean="0">
                <a:latin typeface="Times New Roman" pitchFamily="18" charset="0"/>
                <a:cs typeface="Times New Roman" pitchFamily="18" charset="0"/>
              </a:rPr>
              <a:t> </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4" name="TextBox 13">
            <a:extLst>
              <a:ext uri="{FF2B5EF4-FFF2-40B4-BE49-F238E27FC236}">
                <a16:creationId xmlns="" xmlns:a16="http://schemas.microsoft.com/office/drawing/2014/main" id="{86CEE3AC-8EE5-4CCF-BECE-0375E7A3440E}"/>
              </a:ext>
            </a:extLst>
          </p:cNvPr>
          <p:cNvSpPr txBox="1"/>
          <p:nvPr/>
        </p:nvSpPr>
        <p:spPr>
          <a:xfrm>
            <a:off x="4423145" y="6191236"/>
            <a:ext cx="2807882" cy="369332"/>
          </a:xfrm>
          <a:prstGeom prst="rect">
            <a:avLst/>
          </a:prstGeom>
          <a:noFill/>
        </p:spPr>
        <p:txBody>
          <a:bodyPr wrap="square" rtlCol="0">
            <a:spAutoFit/>
          </a:bodyPr>
          <a:lstStyle/>
          <a:p>
            <a:pPr algn="ct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ДУШАНБЕ </a:t>
            </a:r>
            <a:r>
              <a:rPr lang="ru-RU"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2023</a:t>
            </a:r>
            <a:endPar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 xmlns:a16="http://schemas.microsoft.com/office/drawing/2014/main" id="{27B16B74-B8BA-4C3F-898D-DA93DA94FEAC}"/>
              </a:ext>
            </a:extLst>
          </p:cNvPr>
          <p:cNvSpPr txBox="1"/>
          <p:nvPr/>
        </p:nvSpPr>
        <p:spPr>
          <a:xfrm>
            <a:off x="9948530" y="2854635"/>
            <a:ext cx="2243470" cy="3816429"/>
          </a:xfrm>
          <a:prstGeom prst="rect">
            <a:avLst/>
          </a:prstGeom>
          <a:noFill/>
        </p:spPr>
        <p:txBody>
          <a:bodyPr wrap="square" rtlCol="0">
            <a:spAutoFit/>
          </a:bodyPr>
          <a:lstStyle/>
          <a:p>
            <a:pPr algn="ctr"/>
            <a:r>
              <a:rPr lang="ru-RU" sz="8000"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16</a:t>
            </a:r>
            <a:r>
              <a:rPr lang="tg-Cyrl-TJ"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tg-Cyrl-TJ"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tg-Cyrl-TJ"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НОЯБР</a:t>
            </a:r>
          </a:p>
          <a:p>
            <a:pPr algn="ctr"/>
            <a:endParaRPr lang="tg-Cyrl-TJ"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tg-Cyrl-TJ"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tg-Cyrl-TJ"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en-US"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РӮЗИ </a:t>
            </a:r>
            <a:r>
              <a:rPr lang="ru-RU"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ПРЕЗИДЕНТИ</a:t>
            </a:r>
          </a:p>
          <a:p>
            <a:pPr algn="ctr"/>
            <a:r>
              <a:rPr lang="ru-RU"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ҶУМҲУРИИ</a:t>
            </a: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ТОҶИКИСТОН</a:t>
            </a:r>
            <a:endPar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17" name="Picture 16" descr="2019-09-08tabrikot.jpg"/>
          <p:cNvPicPr>
            <a:picLocks noChangeAspect="1"/>
          </p:cNvPicPr>
          <p:nvPr/>
        </p:nvPicPr>
        <p:blipFill>
          <a:blip r:embed="rId6"/>
          <a:stretch>
            <a:fillRect/>
          </a:stretch>
        </p:blipFill>
        <p:spPr>
          <a:xfrm>
            <a:off x="10361948" y="4417619"/>
            <a:ext cx="1448418" cy="1017296"/>
          </a:xfrm>
          <a:prstGeom prst="rect">
            <a:avLst/>
          </a:prstGeom>
          <a:ln>
            <a:noFill/>
          </a:ln>
          <a:effectLst>
            <a:outerShdw blurRad="292100" dist="139700" dir="2700000" algn="tl" rotWithShape="0">
              <a:srgbClr val="333333">
                <a:alpha val="65000"/>
              </a:srgbClr>
            </a:outerShdw>
          </a:effectLst>
        </p:spPr>
      </p:pic>
      <p:sp>
        <p:nvSpPr>
          <p:cNvPr id="11" name="TextBox 10">
            <a:extLst>
              <a:ext uri="{FF2B5EF4-FFF2-40B4-BE49-F238E27FC236}">
                <a16:creationId xmlns="" xmlns:a16="http://schemas.microsoft.com/office/drawing/2014/main" id="{C666FD89-3E45-4CD3-BFE9-878E0E9399AE}"/>
              </a:ext>
            </a:extLst>
          </p:cNvPr>
          <p:cNvSpPr txBox="1"/>
          <p:nvPr/>
        </p:nvSpPr>
        <p:spPr>
          <a:xfrm>
            <a:off x="0" y="996442"/>
            <a:ext cx="11542816" cy="954107"/>
          </a:xfrm>
          <a:prstGeom prst="rect">
            <a:avLst/>
          </a:prstGeom>
          <a:noFill/>
        </p:spPr>
        <p:txBody>
          <a:bodyPr wrap="square" rtlCol="0">
            <a:spAutoFit/>
          </a:bodyPr>
          <a:lstStyle/>
          <a:p>
            <a:pPr algn="ctr"/>
            <a:r>
              <a:rPr lang="ru-RU"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КОНФЕРЕНСИЯИ ИЛМИЮ АМАЛӢ БАХШИДА </a:t>
            </a:r>
            <a:r>
              <a:rPr lang="ru-RU"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БА РӮЗИ  </a:t>
            </a:r>
            <a:r>
              <a:rPr lang="ru-RU"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ПРЕЗИДЕНТИ ҶУМҲУРИИ ТОҶИКИСТОН </a:t>
            </a:r>
          </a:p>
          <a:p>
            <a:pPr algn="ctr"/>
            <a:r>
              <a:rPr lang="ru-RU"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ТАҲТИ УНВОНИ</a:t>
            </a:r>
          </a:p>
          <a:p>
            <a:pPr algn="ctr"/>
            <a:r>
              <a:rPr lang="ru-RU" sz="2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«ПРЕЗИДЕНТ – ҲОМИИ ЗАБОНУ ФАРҲАНГ ВА ТАЪРИХИ МИЛЛАТ»</a:t>
            </a:r>
            <a:endParaRPr lang="ru-RU"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86002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1059DA35-E486-42C8-ADFC-B70DDC9BED3C}"/>
              </a:ext>
            </a:extLst>
          </p:cNvPr>
          <p:cNvSpPr txBox="1"/>
          <p:nvPr/>
        </p:nvSpPr>
        <p:spPr>
          <a:xfrm>
            <a:off x="1472610" y="116959"/>
            <a:ext cx="9707525" cy="646331"/>
          </a:xfrm>
          <a:prstGeom prst="rect">
            <a:avLst/>
          </a:prstGeom>
          <a:noFill/>
        </p:spPr>
        <p:txBody>
          <a:bodyPr wrap="square" rtlCol="0">
            <a:spAutoFit/>
          </a:bodyPr>
          <a:lstStyle/>
          <a:p>
            <a:pPr algn="ct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КУМИТАИ ЗАБОН ВА ИСТИЛОҲОТИ НАЗДИ</a:t>
            </a:r>
            <a:b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ҲУКУМАТИ ҶУМҲУРИИ ТОҶИКИСТОН</a:t>
            </a:r>
            <a:endPar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8" name="Picture 7" descr="A picture containing balloon, flower&#10;&#10;Description automatically generated">
            <a:extLst>
              <a:ext uri="{FF2B5EF4-FFF2-40B4-BE49-F238E27FC236}">
                <a16:creationId xmlns="" xmlns:a16="http://schemas.microsoft.com/office/drawing/2014/main" id="{2BEA13C4-DA1D-4705-9A3F-B0FB378106BA}"/>
              </a:ext>
            </a:extLst>
          </p:cNvPr>
          <p:cNvPicPr>
            <a:picLocks noChangeAspect="1"/>
          </p:cNvPicPr>
          <p:nvPr/>
        </p:nvPicPr>
        <p:blipFill>
          <a:blip r:embed="rId2"/>
          <a:stretch>
            <a:fillRect/>
          </a:stretch>
        </p:blipFill>
        <p:spPr>
          <a:xfrm>
            <a:off x="201755" y="116959"/>
            <a:ext cx="815242" cy="811619"/>
          </a:xfrm>
          <a:prstGeom prst="rect">
            <a:avLst/>
          </a:prstGeom>
        </p:spPr>
      </p:pic>
      <p:pic>
        <p:nvPicPr>
          <p:cNvPr id="10" name="Picture 9" descr="Logo&#10;&#10;Description automatically generated">
            <a:extLst>
              <a:ext uri="{FF2B5EF4-FFF2-40B4-BE49-F238E27FC236}">
                <a16:creationId xmlns="" xmlns:a16="http://schemas.microsoft.com/office/drawing/2014/main" id="{5D0F95A5-B526-4759-A675-5083C877CF33}"/>
              </a:ext>
            </a:extLst>
          </p:cNvPr>
          <p:cNvPicPr>
            <a:picLocks noChangeAspect="1"/>
          </p:cNvPicPr>
          <p:nvPr/>
        </p:nvPicPr>
        <p:blipFill>
          <a:blip r:embed="rId3"/>
          <a:stretch>
            <a:fillRect/>
          </a:stretch>
        </p:blipFill>
        <p:spPr>
          <a:xfrm>
            <a:off x="10930269" y="116959"/>
            <a:ext cx="932510" cy="857909"/>
          </a:xfrm>
          <a:prstGeom prst="rect">
            <a:avLst/>
          </a:prstGeom>
        </p:spPr>
      </p:pic>
      <p:pic>
        <p:nvPicPr>
          <p:cNvPr id="15" name="Graphic 14">
            <a:extLst>
              <a:ext uri="{FF2B5EF4-FFF2-40B4-BE49-F238E27FC236}">
                <a16:creationId xmlns="" xmlns:a16="http://schemas.microsoft.com/office/drawing/2014/main" id="{7F89E876-EE1E-482E-B999-7A94BA781C25}"/>
              </a:ext>
            </a:extLst>
          </p:cNvPr>
          <p:cNvPicPr>
            <a:picLocks noChangeAspect="1"/>
          </p:cNvPicPr>
          <p:nvPr/>
        </p:nvPicPr>
        <p:blipFill>
          <a:blip r:embed="rId4">
            <a:extLst>
              <a:ext uri="{96DAC541-7B7A-43D3-8B79-37D633B846F1}">
                <asvg:svgBlip xmlns="" xmlns:asvg="http://schemas.microsoft.com/office/drawing/2016/SVG/main" r:embed="rId5"/>
              </a:ext>
            </a:extLst>
          </a:blip>
          <a:stretch>
            <a:fillRect/>
          </a:stretch>
        </p:blipFill>
        <p:spPr>
          <a:xfrm>
            <a:off x="1472610" y="116959"/>
            <a:ext cx="1623238" cy="811619"/>
          </a:xfrm>
          <a:prstGeom prst="rect">
            <a:avLst/>
          </a:prstGeom>
        </p:spPr>
      </p:pic>
      <p:sp>
        <p:nvSpPr>
          <p:cNvPr id="2" name="TextBox 1">
            <a:extLst>
              <a:ext uri="{FF2B5EF4-FFF2-40B4-BE49-F238E27FC236}">
                <a16:creationId xmlns="" xmlns:a16="http://schemas.microsoft.com/office/drawing/2014/main" id="{73BF7B58-5F6D-42D9-A5C3-F734479BB056}"/>
              </a:ext>
            </a:extLst>
          </p:cNvPr>
          <p:cNvSpPr txBox="1"/>
          <p:nvPr/>
        </p:nvSpPr>
        <p:spPr>
          <a:xfrm>
            <a:off x="1132161" y="2029761"/>
            <a:ext cx="8931348" cy="4339650"/>
          </a:xfrm>
          <a:prstGeom prst="rect">
            <a:avLst/>
          </a:prstGeom>
          <a:noFill/>
        </p:spPr>
        <p:txBody>
          <a:bodyPr wrap="square" rtlCol="0">
            <a:spAutoFit/>
          </a:bodyPr>
          <a:lstStyle/>
          <a:p>
            <a:r>
              <a:rPr lang="ru-RU" sz="2000" b="1" dirty="0">
                <a:effectLst>
                  <a:outerShdw blurRad="38100" dist="38100" dir="2700000" algn="tl">
                    <a:srgbClr val="000000">
                      <a:alpha val="43137"/>
                    </a:srgbClr>
                  </a:outerShdw>
                </a:effectLst>
                <a:latin typeface="Times New Roman" pitchFamily="18" charset="0"/>
                <a:cs typeface="Times New Roman" pitchFamily="18" charset="0"/>
              </a:rPr>
              <a:t>ТАРТИБИ БАРГУЗОРИИ КОНФЕРЕНСИЯ</a:t>
            </a:r>
          </a:p>
          <a:p>
            <a:r>
              <a:rPr lang="tg-Cyrl-TJ" sz="1600" b="1" dirty="0" smtClean="0">
                <a:latin typeface="Times New Roman" pitchFamily="18" charset="0"/>
                <a:cs typeface="Times New Roman" pitchFamily="18" charset="0"/>
              </a:rPr>
              <a:t>Маърузаҳо:</a:t>
            </a:r>
          </a:p>
          <a:p>
            <a:r>
              <a:rPr lang="tg-Cyrl-TJ" sz="1600" b="1" dirty="0" smtClean="0">
                <a:latin typeface="Times New Roman" pitchFamily="18" charset="0"/>
                <a:cs typeface="Times New Roman" pitchFamily="18" charset="0"/>
              </a:rPr>
              <a:t>									Бахши </a:t>
            </a:r>
            <a:r>
              <a:rPr lang="en-US" sz="1600" b="1" dirty="0" smtClean="0">
                <a:latin typeface="Times New Roman" pitchFamily="18" charset="0"/>
                <a:cs typeface="Times New Roman" pitchFamily="18" charset="0"/>
              </a:rPr>
              <a:t>II</a:t>
            </a:r>
          </a:p>
          <a:p>
            <a:r>
              <a:rPr lang="en-US" sz="1600" b="1" dirty="0" smtClean="0">
                <a:latin typeface="Times New Roman" pitchFamily="18" charset="0"/>
                <a:cs typeface="Times New Roman" pitchFamily="18" charset="0"/>
              </a:rPr>
              <a:t>    </a:t>
            </a:r>
            <a:r>
              <a:rPr lang="tg-Cyrl-TJ" sz="1600" b="1" dirty="0" smtClean="0">
                <a:latin typeface="Times New Roman" pitchFamily="18" charset="0"/>
                <a:cs typeface="Times New Roman" pitchFamily="18" charset="0"/>
              </a:rPr>
              <a:t>Модератор: Мирзоев С.</a:t>
            </a:r>
          </a:p>
          <a:p>
            <a:r>
              <a:rPr lang="tg-Cyrl-TJ" sz="1600" b="1" dirty="0" smtClean="0">
                <a:latin typeface="Times New Roman" pitchFamily="18" charset="0"/>
                <a:cs typeface="Times New Roman" pitchFamily="18" charset="0"/>
              </a:rPr>
              <a:t>    Котиб:  Зулфониён Р.</a:t>
            </a:r>
          </a:p>
          <a:p>
            <a:endParaRPr lang="tg-Cyrl-TJ" sz="1600" dirty="0" smtClean="0">
              <a:latin typeface="Times New Roman" pitchFamily="18" charset="0"/>
              <a:cs typeface="Times New Roman" pitchFamily="18" charset="0"/>
            </a:endParaRPr>
          </a:p>
          <a:p>
            <a:r>
              <a:rPr lang="tg-Cyrl-TJ" sz="1600" dirty="0" smtClean="0">
                <a:latin typeface="Times New Roman" pitchFamily="18" charset="0"/>
                <a:cs typeface="Times New Roman" pitchFamily="18" charset="0"/>
              </a:rPr>
              <a:t>1. Маърузаи раиси Кумитаи забон ва истилоҳоти назди ҲҶТ, доктори илми филология, профессор Олимҷон Муҳаммадҷонзода дар мавзуи </a:t>
            </a:r>
            <a:r>
              <a:rPr lang="tg-Cyrl-TJ" sz="1600" dirty="0" smtClean="0">
                <a:latin typeface="Times New Roman" pitchFamily="18" charset="0"/>
                <a:cs typeface="Times New Roman" pitchFamily="18" charset="0"/>
              </a:rPr>
              <a:t>“Пешвои </a:t>
            </a:r>
            <a:r>
              <a:rPr lang="tg-Cyrl-TJ" sz="1600" dirty="0" smtClean="0">
                <a:latin typeface="Times New Roman" pitchFamily="18" charset="0"/>
                <a:cs typeface="Times New Roman" pitchFamily="18" charset="0"/>
              </a:rPr>
              <a:t>миллат ва масъалаҳои  рушди забони давлатӣ”.</a:t>
            </a:r>
          </a:p>
          <a:p>
            <a:endParaRPr lang="tg-Cyrl-TJ" sz="1600" dirty="0" smtClean="0">
              <a:latin typeface="Times New Roman" pitchFamily="18" charset="0"/>
              <a:cs typeface="Times New Roman" pitchFamily="18" charset="0"/>
            </a:endParaRPr>
          </a:p>
          <a:p>
            <a:r>
              <a:rPr lang="tg-Cyrl-TJ" sz="1600" dirty="0" smtClean="0">
                <a:latin typeface="Times New Roman" pitchFamily="18" charset="0"/>
                <a:cs typeface="Times New Roman" pitchFamily="18" charset="0"/>
              </a:rPr>
              <a:t>2. Маърузаи муовини раиси Кумитаи забон ва истилоҳоти назди ҲҶТ, доктори илми филология, профессор Раҳматуллозода Сахидод дар мавзуи “Пешвои миллат ва ташаккули омилҳои лингвистӣ ва экстролингвистии забон”.</a:t>
            </a:r>
          </a:p>
          <a:p>
            <a:endParaRPr lang="tg-Cyrl-TJ" sz="1600" dirty="0" smtClean="0">
              <a:latin typeface="Times New Roman" pitchFamily="18" charset="0"/>
              <a:cs typeface="Times New Roman" pitchFamily="18" charset="0"/>
            </a:endParaRPr>
          </a:p>
          <a:p>
            <a:r>
              <a:rPr lang="tg-Cyrl-TJ" sz="1600" dirty="0" smtClean="0">
                <a:latin typeface="Times New Roman" pitchFamily="18" charset="0"/>
                <a:cs typeface="Times New Roman" pitchFamily="18" charset="0"/>
              </a:rPr>
              <a:t>3. Маърузаи номзади илмҳои ҳуқуқшиносӣ, дотсент, муовини директори Маркази миллии қонунгузории назди Президенти Ҷумҳурии Тоҷикистон  Маҳмадшозода Фарҳод Абдураҳмон дар мавзуи “Таҳлили қонунгузории Ҷумҳурии Тоҷикистон ва санадҳои байналмилалӣ дар иртибот ба сиёсати давлат дар бораи забон”</a:t>
            </a:r>
          </a:p>
        </p:txBody>
      </p:sp>
      <p:sp>
        <p:nvSpPr>
          <p:cNvPr id="14" name="TextBox 13">
            <a:extLst>
              <a:ext uri="{FF2B5EF4-FFF2-40B4-BE49-F238E27FC236}">
                <a16:creationId xmlns="" xmlns:a16="http://schemas.microsoft.com/office/drawing/2014/main" id="{86CEE3AC-8EE5-4CCF-BECE-0375E7A3440E}"/>
              </a:ext>
            </a:extLst>
          </p:cNvPr>
          <p:cNvSpPr txBox="1"/>
          <p:nvPr/>
        </p:nvSpPr>
        <p:spPr>
          <a:xfrm>
            <a:off x="4423145" y="6191236"/>
            <a:ext cx="2807882" cy="369332"/>
          </a:xfrm>
          <a:prstGeom prst="rect">
            <a:avLst/>
          </a:prstGeom>
          <a:noFill/>
        </p:spPr>
        <p:txBody>
          <a:bodyPr wrap="square" rtlCol="0">
            <a:spAutoFit/>
          </a:bodyPr>
          <a:lstStyle/>
          <a:p>
            <a:pPr algn="ct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ДУШАНБЕ </a:t>
            </a:r>
            <a:r>
              <a:rPr lang="ru-RU"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2023</a:t>
            </a:r>
            <a:endPar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 xmlns:a16="http://schemas.microsoft.com/office/drawing/2014/main" id="{27B16B74-B8BA-4C3F-898D-DA93DA94FEAC}"/>
              </a:ext>
            </a:extLst>
          </p:cNvPr>
          <p:cNvSpPr txBox="1"/>
          <p:nvPr/>
        </p:nvSpPr>
        <p:spPr>
          <a:xfrm>
            <a:off x="9948530" y="2854635"/>
            <a:ext cx="2243470" cy="3816429"/>
          </a:xfrm>
          <a:prstGeom prst="rect">
            <a:avLst/>
          </a:prstGeom>
          <a:noFill/>
        </p:spPr>
        <p:txBody>
          <a:bodyPr wrap="square" rtlCol="0">
            <a:spAutoFit/>
          </a:bodyPr>
          <a:lstStyle/>
          <a:p>
            <a:pPr algn="ctr"/>
            <a:r>
              <a:rPr lang="ru-RU" sz="8000"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16</a:t>
            </a:r>
            <a:r>
              <a:rPr lang="tg-Cyrl-TJ"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tg-Cyrl-TJ"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tg-Cyrl-TJ"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НОЯБР</a:t>
            </a:r>
          </a:p>
          <a:p>
            <a:pPr algn="ctr"/>
            <a:endParaRPr lang="tg-Cyrl-TJ"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tg-Cyrl-TJ"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tg-Cyrl-TJ"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en-US"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РӮЗИ </a:t>
            </a:r>
            <a:r>
              <a:rPr lang="ru-RU"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ПРЕЗИДЕНТИ</a:t>
            </a:r>
          </a:p>
          <a:p>
            <a:pPr algn="ctr"/>
            <a:r>
              <a:rPr lang="ru-RU"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ҶУМҲУРИИ</a:t>
            </a: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ТОҶИКИСТОН</a:t>
            </a:r>
            <a:endPar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17" name="Picture 16" descr="2019-09-08tabrikot.jpg"/>
          <p:cNvPicPr>
            <a:picLocks noChangeAspect="1"/>
          </p:cNvPicPr>
          <p:nvPr/>
        </p:nvPicPr>
        <p:blipFill>
          <a:blip r:embed="rId6"/>
          <a:stretch>
            <a:fillRect/>
          </a:stretch>
        </p:blipFill>
        <p:spPr>
          <a:xfrm>
            <a:off x="10361948" y="4417619"/>
            <a:ext cx="1448418" cy="1017296"/>
          </a:xfrm>
          <a:prstGeom prst="rect">
            <a:avLst/>
          </a:prstGeom>
          <a:ln>
            <a:noFill/>
          </a:ln>
          <a:effectLst>
            <a:outerShdw blurRad="292100" dist="139700" dir="2700000" algn="tl" rotWithShape="0">
              <a:srgbClr val="333333">
                <a:alpha val="65000"/>
              </a:srgbClr>
            </a:outerShdw>
          </a:effectLst>
        </p:spPr>
      </p:pic>
      <p:sp>
        <p:nvSpPr>
          <p:cNvPr id="11" name="TextBox 10">
            <a:extLst>
              <a:ext uri="{FF2B5EF4-FFF2-40B4-BE49-F238E27FC236}">
                <a16:creationId xmlns="" xmlns:a16="http://schemas.microsoft.com/office/drawing/2014/main" id="{C666FD89-3E45-4CD3-BFE9-878E0E9399AE}"/>
              </a:ext>
            </a:extLst>
          </p:cNvPr>
          <p:cNvSpPr txBox="1"/>
          <p:nvPr/>
        </p:nvSpPr>
        <p:spPr>
          <a:xfrm>
            <a:off x="0" y="996442"/>
            <a:ext cx="11542816" cy="954107"/>
          </a:xfrm>
          <a:prstGeom prst="rect">
            <a:avLst/>
          </a:prstGeom>
          <a:noFill/>
        </p:spPr>
        <p:txBody>
          <a:bodyPr wrap="square" rtlCol="0">
            <a:spAutoFit/>
          </a:bodyPr>
          <a:lstStyle/>
          <a:p>
            <a:pPr algn="ctr"/>
            <a:r>
              <a:rPr lang="ru-RU"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КОНФЕРЕНСИЯИ ИЛМИЮ АМАЛӢ БАХШИДА </a:t>
            </a:r>
            <a:r>
              <a:rPr lang="ru-RU"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БА РӮЗИ  </a:t>
            </a:r>
            <a:r>
              <a:rPr lang="ru-RU"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ПРЕЗИДЕНТИ ҶУМҲУРИИ ТОҶИКИСТОН </a:t>
            </a:r>
          </a:p>
          <a:p>
            <a:pPr algn="ctr"/>
            <a:r>
              <a:rPr lang="ru-RU"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ТАҲТИ УНВОНИ</a:t>
            </a:r>
          </a:p>
          <a:p>
            <a:pPr algn="ctr"/>
            <a:r>
              <a:rPr lang="ru-RU" sz="2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«ПРЕЗИДЕНТ – ҲОМИИ ЗАБОНУ ФАРҲАНГ ВА ТАЪРИХИ МИЛЛАТ»</a:t>
            </a:r>
            <a:endParaRPr lang="ru-RU"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86002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1059DA35-E486-42C8-ADFC-B70DDC9BED3C}"/>
              </a:ext>
            </a:extLst>
          </p:cNvPr>
          <p:cNvSpPr txBox="1"/>
          <p:nvPr/>
        </p:nvSpPr>
        <p:spPr>
          <a:xfrm>
            <a:off x="1472610" y="116959"/>
            <a:ext cx="9707525" cy="646331"/>
          </a:xfrm>
          <a:prstGeom prst="rect">
            <a:avLst/>
          </a:prstGeom>
          <a:noFill/>
        </p:spPr>
        <p:txBody>
          <a:bodyPr wrap="square" rtlCol="0">
            <a:spAutoFit/>
          </a:bodyPr>
          <a:lstStyle/>
          <a:p>
            <a:pPr algn="ct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КУМИТАИ ЗАБОН ВА ИСТИЛОҲОТИ НАЗДИ</a:t>
            </a:r>
            <a:b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ҲУКУМАТИ ҶУМҲУРИИ ТОҶИКИСТОН</a:t>
            </a:r>
            <a:endPar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8" name="Picture 7" descr="A picture containing balloon, flower&#10;&#10;Description automatically generated">
            <a:extLst>
              <a:ext uri="{FF2B5EF4-FFF2-40B4-BE49-F238E27FC236}">
                <a16:creationId xmlns="" xmlns:a16="http://schemas.microsoft.com/office/drawing/2014/main" id="{2BEA13C4-DA1D-4705-9A3F-B0FB378106BA}"/>
              </a:ext>
            </a:extLst>
          </p:cNvPr>
          <p:cNvPicPr>
            <a:picLocks noChangeAspect="1"/>
          </p:cNvPicPr>
          <p:nvPr/>
        </p:nvPicPr>
        <p:blipFill>
          <a:blip r:embed="rId2"/>
          <a:stretch>
            <a:fillRect/>
          </a:stretch>
        </p:blipFill>
        <p:spPr>
          <a:xfrm>
            <a:off x="201755" y="116959"/>
            <a:ext cx="815242" cy="811619"/>
          </a:xfrm>
          <a:prstGeom prst="rect">
            <a:avLst/>
          </a:prstGeom>
        </p:spPr>
      </p:pic>
      <p:pic>
        <p:nvPicPr>
          <p:cNvPr id="10" name="Picture 9" descr="Logo&#10;&#10;Description automatically generated">
            <a:extLst>
              <a:ext uri="{FF2B5EF4-FFF2-40B4-BE49-F238E27FC236}">
                <a16:creationId xmlns="" xmlns:a16="http://schemas.microsoft.com/office/drawing/2014/main" id="{5D0F95A5-B526-4759-A675-5083C877CF33}"/>
              </a:ext>
            </a:extLst>
          </p:cNvPr>
          <p:cNvPicPr>
            <a:picLocks noChangeAspect="1"/>
          </p:cNvPicPr>
          <p:nvPr/>
        </p:nvPicPr>
        <p:blipFill>
          <a:blip r:embed="rId3"/>
          <a:stretch>
            <a:fillRect/>
          </a:stretch>
        </p:blipFill>
        <p:spPr>
          <a:xfrm>
            <a:off x="10930269" y="116959"/>
            <a:ext cx="932510" cy="857909"/>
          </a:xfrm>
          <a:prstGeom prst="rect">
            <a:avLst/>
          </a:prstGeom>
        </p:spPr>
      </p:pic>
      <p:pic>
        <p:nvPicPr>
          <p:cNvPr id="15" name="Graphic 14">
            <a:extLst>
              <a:ext uri="{FF2B5EF4-FFF2-40B4-BE49-F238E27FC236}">
                <a16:creationId xmlns="" xmlns:a16="http://schemas.microsoft.com/office/drawing/2014/main" id="{7F89E876-EE1E-482E-B999-7A94BA781C25}"/>
              </a:ext>
            </a:extLst>
          </p:cNvPr>
          <p:cNvPicPr>
            <a:picLocks noChangeAspect="1"/>
          </p:cNvPicPr>
          <p:nvPr/>
        </p:nvPicPr>
        <p:blipFill>
          <a:blip r:embed="rId4">
            <a:extLst>
              <a:ext uri="{96DAC541-7B7A-43D3-8B79-37D633B846F1}">
                <asvg:svgBlip xmlns="" xmlns:asvg="http://schemas.microsoft.com/office/drawing/2016/SVG/main" r:embed="rId5"/>
              </a:ext>
            </a:extLst>
          </a:blip>
          <a:stretch>
            <a:fillRect/>
          </a:stretch>
        </p:blipFill>
        <p:spPr>
          <a:xfrm>
            <a:off x="1472610" y="116959"/>
            <a:ext cx="1623238" cy="811619"/>
          </a:xfrm>
          <a:prstGeom prst="rect">
            <a:avLst/>
          </a:prstGeom>
        </p:spPr>
      </p:pic>
      <p:sp>
        <p:nvSpPr>
          <p:cNvPr id="2" name="TextBox 1">
            <a:extLst>
              <a:ext uri="{FF2B5EF4-FFF2-40B4-BE49-F238E27FC236}">
                <a16:creationId xmlns="" xmlns:a16="http://schemas.microsoft.com/office/drawing/2014/main" id="{73BF7B58-5F6D-42D9-A5C3-F734479BB056}"/>
              </a:ext>
            </a:extLst>
          </p:cNvPr>
          <p:cNvSpPr txBox="1"/>
          <p:nvPr/>
        </p:nvSpPr>
        <p:spPr>
          <a:xfrm>
            <a:off x="1132161" y="2029761"/>
            <a:ext cx="8931348" cy="3354765"/>
          </a:xfrm>
          <a:prstGeom prst="rect">
            <a:avLst/>
          </a:prstGeom>
          <a:noFill/>
        </p:spPr>
        <p:txBody>
          <a:bodyPr wrap="square" rtlCol="0">
            <a:spAutoFit/>
          </a:bodyPr>
          <a:lstStyle/>
          <a:p>
            <a:r>
              <a:rPr lang="ru-RU" sz="2000" b="1" dirty="0">
                <a:effectLst>
                  <a:outerShdw blurRad="38100" dist="38100" dir="2700000" algn="tl">
                    <a:srgbClr val="000000">
                      <a:alpha val="43137"/>
                    </a:srgbClr>
                  </a:outerShdw>
                </a:effectLst>
                <a:latin typeface="Times New Roman" pitchFamily="18" charset="0"/>
                <a:cs typeface="Times New Roman" pitchFamily="18" charset="0"/>
              </a:rPr>
              <a:t>ТАРТИБИ БАРГУЗОРИИ КОНФЕРЕНСИЯ</a:t>
            </a:r>
          </a:p>
          <a:p>
            <a:endParaRPr lang="tg-Cyrl-TJ" sz="1600" dirty="0" smtClean="0">
              <a:latin typeface="Times New Roman" pitchFamily="18" charset="0"/>
              <a:cs typeface="Times New Roman" pitchFamily="18" charset="0"/>
            </a:endParaRPr>
          </a:p>
          <a:p>
            <a:endParaRPr lang="tg-Cyrl-TJ" sz="1600" dirty="0" smtClean="0">
              <a:latin typeface="Times New Roman" pitchFamily="18" charset="0"/>
              <a:cs typeface="Times New Roman" pitchFamily="18" charset="0"/>
            </a:endParaRPr>
          </a:p>
          <a:p>
            <a:r>
              <a:rPr lang="tg-Cyrl-TJ" sz="1600" dirty="0" smtClean="0">
                <a:latin typeface="Times New Roman" pitchFamily="18" charset="0"/>
                <a:cs typeface="Times New Roman" pitchFamily="18" charset="0"/>
              </a:rPr>
              <a:t>4. Маърузаи сарходими илмии шуъбаи таърихи фалсафаи Институти фалсафа, сиёсатшиносӣ ва  </a:t>
            </a:r>
          </a:p>
          <a:p>
            <a:r>
              <a:rPr lang="tg-Cyrl-TJ" sz="1600" dirty="0" smtClean="0">
                <a:latin typeface="Times New Roman" pitchFamily="18" charset="0"/>
                <a:cs typeface="Times New Roman" pitchFamily="18" charset="0"/>
              </a:rPr>
              <a:t>    ҳуқуқи АМИТ Мирзошорӯх Асрорӣ  дар мавзуи “Эмомалӣ Раҳмон Асосгузори сулҳу ваҳдатӣ </a:t>
            </a:r>
          </a:p>
          <a:p>
            <a:r>
              <a:rPr lang="tg-Cyrl-TJ" sz="1600" dirty="0" smtClean="0">
                <a:latin typeface="Times New Roman" pitchFamily="18" charset="0"/>
                <a:cs typeface="Times New Roman" pitchFamily="18" charset="0"/>
              </a:rPr>
              <a:t>    миллӣ ва давлатӣ муосири тоҷикон”</a:t>
            </a:r>
          </a:p>
          <a:p>
            <a:endParaRPr lang="tg-Cyrl-TJ" sz="1600" dirty="0" smtClean="0">
              <a:latin typeface="Times New Roman" pitchFamily="18" charset="0"/>
              <a:cs typeface="Times New Roman" pitchFamily="18" charset="0"/>
            </a:endParaRPr>
          </a:p>
          <a:p>
            <a:r>
              <a:rPr lang="tg-Cyrl-TJ" sz="1600" dirty="0" smtClean="0">
                <a:latin typeface="Times New Roman" pitchFamily="18" charset="0"/>
                <a:cs typeface="Times New Roman" pitchFamily="18" charset="0"/>
              </a:rPr>
              <a:t> 5. Маърузаи узви вобастаи АМИТ, доктори илми филология, профессор Назарзода Сайфиддин дар   </a:t>
            </a:r>
          </a:p>
          <a:p>
            <a:r>
              <a:rPr lang="tg-Cyrl-TJ" sz="1600" dirty="0" smtClean="0">
                <a:latin typeface="Times New Roman" pitchFamily="18" charset="0"/>
                <a:cs typeface="Times New Roman" pitchFamily="18" charset="0"/>
              </a:rPr>
              <a:t>     мавзуи “Пешвои миллат ва фарҳангҳои тафсирӣ” </a:t>
            </a:r>
          </a:p>
          <a:p>
            <a:endParaRPr lang="tg-Cyrl-TJ" sz="1600" dirty="0" smtClean="0">
              <a:latin typeface="Times New Roman" pitchFamily="18" charset="0"/>
              <a:cs typeface="Times New Roman" pitchFamily="18" charset="0"/>
            </a:endParaRPr>
          </a:p>
          <a:p>
            <a:pPr marL="342900" indent="-342900"/>
            <a:r>
              <a:rPr lang="tg-Cyrl-TJ" sz="1600" dirty="0" smtClean="0">
                <a:latin typeface="Times New Roman" pitchFamily="18" charset="0"/>
                <a:cs typeface="Times New Roman" pitchFamily="18" charset="0"/>
              </a:rPr>
              <a:t>6. Маърузаи доктори илми филология, профессори кафедраи забони тоҷикии Донишгоҳи </a:t>
            </a:r>
          </a:p>
          <a:p>
            <a:pPr marL="342900" indent="-342900"/>
            <a:r>
              <a:rPr lang="tg-Cyrl-TJ" sz="1600" dirty="0" smtClean="0">
                <a:latin typeface="Times New Roman" pitchFamily="18" charset="0"/>
                <a:cs typeface="Times New Roman" pitchFamily="18" charset="0"/>
              </a:rPr>
              <a:t>    байналмилалии забонҳои хориҷии Тоҷикистон ба номи Сотим Улуғзода  Қосимов Олимҷон дар </a:t>
            </a:r>
          </a:p>
          <a:p>
            <a:pPr marL="342900" indent="-342900"/>
            <a:r>
              <a:rPr lang="tg-Cyrl-TJ" sz="1600" dirty="0" smtClean="0">
                <a:latin typeface="Times New Roman" pitchFamily="18" charset="0"/>
                <a:cs typeface="Times New Roman" pitchFamily="18" charset="0"/>
              </a:rPr>
              <a:t>    мавзуи “Название азиатских стран и городов в “Шахнаме”: лингвокультурологический аспект”</a:t>
            </a:r>
          </a:p>
        </p:txBody>
      </p:sp>
      <p:sp>
        <p:nvSpPr>
          <p:cNvPr id="14" name="TextBox 13">
            <a:extLst>
              <a:ext uri="{FF2B5EF4-FFF2-40B4-BE49-F238E27FC236}">
                <a16:creationId xmlns="" xmlns:a16="http://schemas.microsoft.com/office/drawing/2014/main" id="{86CEE3AC-8EE5-4CCF-BECE-0375E7A3440E}"/>
              </a:ext>
            </a:extLst>
          </p:cNvPr>
          <p:cNvSpPr txBox="1"/>
          <p:nvPr/>
        </p:nvSpPr>
        <p:spPr>
          <a:xfrm>
            <a:off x="4423145" y="6191236"/>
            <a:ext cx="2807882" cy="369332"/>
          </a:xfrm>
          <a:prstGeom prst="rect">
            <a:avLst/>
          </a:prstGeom>
          <a:noFill/>
        </p:spPr>
        <p:txBody>
          <a:bodyPr wrap="square" rtlCol="0">
            <a:spAutoFit/>
          </a:bodyPr>
          <a:lstStyle/>
          <a:p>
            <a:pPr algn="ct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ДУШАНБЕ </a:t>
            </a:r>
            <a:r>
              <a:rPr lang="ru-RU"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2023</a:t>
            </a:r>
            <a:endPar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 xmlns:a16="http://schemas.microsoft.com/office/drawing/2014/main" id="{27B16B74-B8BA-4C3F-898D-DA93DA94FEAC}"/>
              </a:ext>
            </a:extLst>
          </p:cNvPr>
          <p:cNvSpPr txBox="1"/>
          <p:nvPr/>
        </p:nvSpPr>
        <p:spPr>
          <a:xfrm>
            <a:off x="9948530" y="2854635"/>
            <a:ext cx="2243470" cy="3816429"/>
          </a:xfrm>
          <a:prstGeom prst="rect">
            <a:avLst/>
          </a:prstGeom>
          <a:noFill/>
        </p:spPr>
        <p:txBody>
          <a:bodyPr wrap="square" rtlCol="0">
            <a:spAutoFit/>
          </a:bodyPr>
          <a:lstStyle/>
          <a:p>
            <a:pPr algn="ctr"/>
            <a:r>
              <a:rPr lang="ru-RU" sz="8000"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16</a:t>
            </a:r>
            <a:r>
              <a:rPr lang="tg-Cyrl-TJ"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tg-Cyrl-TJ"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tg-Cyrl-TJ"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НОЯБР</a:t>
            </a:r>
          </a:p>
          <a:p>
            <a:pPr algn="ctr"/>
            <a:endParaRPr lang="tg-Cyrl-TJ"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tg-Cyrl-TJ"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tg-Cyrl-TJ"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en-US"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РӮЗИ </a:t>
            </a:r>
            <a:r>
              <a:rPr lang="ru-RU"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ПРЕЗИДЕНТИ</a:t>
            </a:r>
          </a:p>
          <a:p>
            <a:pPr algn="ctr"/>
            <a:r>
              <a:rPr lang="ru-RU"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ҶУМҲУРИИ</a:t>
            </a: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ТОҶИКИСТОН</a:t>
            </a:r>
            <a:endPar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16" name="Picture 15" descr="2019-09-08tabrikot.jpg"/>
          <p:cNvPicPr>
            <a:picLocks noChangeAspect="1"/>
          </p:cNvPicPr>
          <p:nvPr/>
        </p:nvPicPr>
        <p:blipFill>
          <a:blip r:embed="rId6"/>
          <a:stretch>
            <a:fillRect/>
          </a:stretch>
        </p:blipFill>
        <p:spPr>
          <a:xfrm>
            <a:off x="10361948" y="4417619"/>
            <a:ext cx="1448418" cy="1017296"/>
          </a:xfrm>
          <a:prstGeom prst="rect">
            <a:avLst/>
          </a:prstGeom>
          <a:ln>
            <a:noFill/>
          </a:ln>
          <a:effectLst>
            <a:outerShdw blurRad="292100" dist="139700" dir="2700000" algn="tl" rotWithShape="0">
              <a:srgbClr val="333333">
                <a:alpha val="65000"/>
              </a:srgbClr>
            </a:outerShdw>
          </a:effectLst>
        </p:spPr>
      </p:pic>
      <p:sp>
        <p:nvSpPr>
          <p:cNvPr id="11" name="TextBox 10">
            <a:extLst>
              <a:ext uri="{FF2B5EF4-FFF2-40B4-BE49-F238E27FC236}">
                <a16:creationId xmlns="" xmlns:a16="http://schemas.microsoft.com/office/drawing/2014/main" id="{C666FD89-3E45-4CD3-BFE9-878E0E9399AE}"/>
              </a:ext>
            </a:extLst>
          </p:cNvPr>
          <p:cNvSpPr txBox="1"/>
          <p:nvPr/>
        </p:nvSpPr>
        <p:spPr>
          <a:xfrm>
            <a:off x="0" y="996442"/>
            <a:ext cx="11542816" cy="954107"/>
          </a:xfrm>
          <a:prstGeom prst="rect">
            <a:avLst/>
          </a:prstGeom>
          <a:noFill/>
        </p:spPr>
        <p:txBody>
          <a:bodyPr wrap="square" rtlCol="0">
            <a:spAutoFit/>
          </a:bodyPr>
          <a:lstStyle/>
          <a:p>
            <a:pPr algn="ctr"/>
            <a:r>
              <a:rPr lang="ru-RU"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КОНФЕРЕНСИЯИ ИЛМИЮ АМАЛӢ БАХШИДА </a:t>
            </a:r>
            <a:r>
              <a:rPr lang="ru-RU"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БА РӮЗИ  </a:t>
            </a:r>
            <a:r>
              <a:rPr lang="ru-RU"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ПРЕЗИДЕНТИ ҶУМҲУРИИ ТОҶИКИСТОН </a:t>
            </a:r>
          </a:p>
          <a:p>
            <a:pPr algn="ctr"/>
            <a:r>
              <a:rPr lang="ru-RU"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ТАҲТИ УНВОНИ</a:t>
            </a:r>
          </a:p>
          <a:p>
            <a:pPr algn="ctr"/>
            <a:r>
              <a:rPr lang="ru-RU" sz="2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«ПРЕЗИДЕНТ – ҲОМИИ ЗАБОНУ ФАРҲАНГ ВА ТАЪРИХИ МИЛЛАТ»</a:t>
            </a:r>
            <a:endParaRPr lang="ru-RU"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86002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1059DA35-E486-42C8-ADFC-B70DDC9BED3C}"/>
              </a:ext>
            </a:extLst>
          </p:cNvPr>
          <p:cNvSpPr txBox="1"/>
          <p:nvPr/>
        </p:nvSpPr>
        <p:spPr>
          <a:xfrm>
            <a:off x="1472610" y="116959"/>
            <a:ext cx="9707525" cy="646331"/>
          </a:xfrm>
          <a:prstGeom prst="rect">
            <a:avLst/>
          </a:prstGeom>
          <a:noFill/>
        </p:spPr>
        <p:txBody>
          <a:bodyPr wrap="square" rtlCol="0">
            <a:spAutoFit/>
          </a:bodyPr>
          <a:lstStyle/>
          <a:p>
            <a:pPr algn="ct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КУМИТАИ ЗАБОН ВА ИСТИЛОҲОТИ НАЗДИ</a:t>
            </a:r>
            <a:b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ҲУКУМАТИ ҶУМҲУРИИ ТОҶИКИСТОН</a:t>
            </a:r>
            <a:endPar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8" name="Picture 7" descr="A picture containing balloon, flower&#10;&#10;Description automatically generated">
            <a:extLst>
              <a:ext uri="{FF2B5EF4-FFF2-40B4-BE49-F238E27FC236}">
                <a16:creationId xmlns="" xmlns:a16="http://schemas.microsoft.com/office/drawing/2014/main" id="{2BEA13C4-DA1D-4705-9A3F-B0FB378106BA}"/>
              </a:ext>
            </a:extLst>
          </p:cNvPr>
          <p:cNvPicPr>
            <a:picLocks noChangeAspect="1"/>
          </p:cNvPicPr>
          <p:nvPr/>
        </p:nvPicPr>
        <p:blipFill>
          <a:blip r:embed="rId2"/>
          <a:stretch>
            <a:fillRect/>
          </a:stretch>
        </p:blipFill>
        <p:spPr>
          <a:xfrm>
            <a:off x="201755" y="116959"/>
            <a:ext cx="815242" cy="811619"/>
          </a:xfrm>
          <a:prstGeom prst="rect">
            <a:avLst/>
          </a:prstGeom>
        </p:spPr>
      </p:pic>
      <p:pic>
        <p:nvPicPr>
          <p:cNvPr id="10" name="Picture 9" descr="Logo&#10;&#10;Description automatically generated">
            <a:extLst>
              <a:ext uri="{FF2B5EF4-FFF2-40B4-BE49-F238E27FC236}">
                <a16:creationId xmlns="" xmlns:a16="http://schemas.microsoft.com/office/drawing/2014/main" id="{5D0F95A5-B526-4759-A675-5083C877CF33}"/>
              </a:ext>
            </a:extLst>
          </p:cNvPr>
          <p:cNvPicPr>
            <a:picLocks noChangeAspect="1"/>
          </p:cNvPicPr>
          <p:nvPr/>
        </p:nvPicPr>
        <p:blipFill>
          <a:blip r:embed="rId3"/>
          <a:stretch>
            <a:fillRect/>
          </a:stretch>
        </p:blipFill>
        <p:spPr>
          <a:xfrm>
            <a:off x="10930269" y="116959"/>
            <a:ext cx="932510" cy="857909"/>
          </a:xfrm>
          <a:prstGeom prst="rect">
            <a:avLst/>
          </a:prstGeom>
        </p:spPr>
      </p:pic>
      <p:pic>
        <p:nvPicPr>
          <p:cNvPr id="15" name="Graphic 14">
            <a:extLst>
              <a:ext uri="{FF2B5EF4-FFF2-40B4-BE49-F238E27FC236}">
                <a16:creationId xmlns="" xmlns:a16="http://schemas.microsoft.com/office/drawing/2014/main" id="{7F89E876-EE1E-482E-B999-7A94BA781C25}"/>
              </a:ext>
            </a:extLst>
          </p:cNvPr>
          <p:cNvPicPr>
            <a:picLocks noChangeAspect="1"/>
          </p:cNvPicPr>
          <p:nvPr/>
        </p:nvPicPr>
        <p:blipFill>
          <a:blip r:embed="rId4">
            <a:extLst>
              <a:ext uri="{96DAC541-7B7A-43D3-8B79-37D633B846F1}">
                <asvg:svgBlip xmlns="" xmlns:asvg="http://schemas.microsoft.com/office/drawing/2016/SVG/main" r:embed="rId5"/>
              </a:ext>
            </a:extLst>
          </a:blip>
          <a:stretch>
            <a:fillRect/>
          </a:stretch>
        </p:blipFill>
        <p:spPr>
          <a:xfrm>
            <a:off x="1472610" y="116959"/>
            <a:ext cx="1623238" cy="811619"/>
          </a:xfrm>
          <a:prstGeom prst="rect">
            <a:avLst/>
          </a:prstGeom>
        </p:spPr>
      </p:pic>
      <p:sp>
        <p:nvSpPr>
          <p:cNvPr id="2" name="TextBox 1">
            <a:extLst>
              <a:ext uri="{FF2B5EF4-FFF2-40B4-BE49-F238E27FC236}">
                <a16:creationId xmlns="" xmlns:a16="http://schemas.microsoft.com/office/drawing/2014/main" id="{73BF7B58-5F6D-42D9-A5C3-F734479BB056}"/>
              </a:ext>
            </a:extLst>
          </p:cNvPr>
          <p:cNvSpPr txBox="1"/>
          <p:nvPr/>
        </p:nvSpPr>
        <p:spPr>
          <a:xfrm>
            <a:off x="1132161" y="2029761"/>
            <a:ext cx="8931348" cy="4093428"/>
          </a:xfrm>
          <a:prstGeom prst="rect">
            <a:avLst/>
          </a:prstGeom>
          <a:noFill/>
        </p:spPr>
        <p:txBody>
          <a:bodyPr wrap="square" rtlCol="0">
            <a:spAutoFit/>
          </a:bodyPr>
          <a:lstStyle/>
          <a:p>
            <a:r>
              <a:rPr lang="ru-RU" sz="2000" b="1" dirty="0">
                <a:effectLst>
                  <a:outerShdw blurRad="38100" dist="38100" dir="2700000" algn="tl">
                    <a:srgbClr val="000000">
                      <a:alpha val="43137"/>
                    </a:srgbClr>
                  </a:outerShdw>
                </a:effectLst>
                <a:latin typeface="Times New Roman" pitchFamily="18" charset="0"/>
                <a:cs typeface="Times New Roman" pitchFamily="18" charset="0"/>
              </a:rPr>
              <a:t>ТАРТИБИ БАРГУЗОРИИ КОНФЕРЕНСИЯ</a:t>
            </a:r>
          </a:p>
          <a:p>
            <a:r>
              <a:rPr lang="tg-Cyrl-TJ" sz="1600" b="1" dirty="0" smtClean="0">
                <a:latin typeface="Times New Roman" pitchFamily="18" charset="0"/>
                <a:cs typeface="Times New Roman" pitchFamily="18" charset="0"/>
              </a:rPr>
              <a:t>									</a:t>
            </a:r>
            <a:endParaRPr lang="en-US" sz="1600" b="1" dirty="0" smtClean="0">
              <a:latin typeface="Times New Roman" pitchFamily="18" charset="0"/>
              <a:cs typeface="Times New Roman" pitchFamily="18" charset="0"/>
            </a:endParaRPr>
          </a:p>
          <a:p>
            <a:r>
              <a:rPr lang="tg-Cyrl-TJ" sz="1600" dirty="0" smtClean="0">
                <a:latin typeface="Times New Roman" pitchFamily="18" charset="0"/>
                <a:cs typeface="Times New Roman" pitchFamily="18" charset="0"/>
              </a:rPr>
              <a:t>7. Маърузаи сармутахассиси шуъбаи танзими истилоҳоти Кумитаи забон ва истилоҳоти назди Ҳукумати Ҷумҳурии Тоҷикистон Солеҳов Назриддин Шоҳинбекович дар мавзуи  “Осорхонаи мактабии Асосгузори сулҳу ваҳдатӣ миллӣ – Пешвои миллат, Президенти Ҷумҳурии Тоҷикистон муҳтарам Эмомалӣ Раҳмон”</a:t>
            </a:r>
          </a:p>
          <a:p>
            <a:endParaRPr lang="tg-Cyrl-TJ" sz="1600" dirty="0" smtClean="0">
              <a:latin typeface="Times New Roman" pitchFamily="18" charset="0"/>
              <a:cs typeface="Times New Roman" pitchFamily="18" charset="0"/>
            </a:endParaRPr>
          </a:p>
          <a:p>
            <a:r>
              <a:rPr lang="tg-Cyrl-TJ" sz="1600" dirty="0" smtClean="0">
                <a:latin typeface="Times New Roman" pitchFamily="18" charset="0"/>
                <a:cs typeface="Times New Roman" pitchFamily="18" charset="0"/>
              </a:rPr>
              <a:t>8. Маърузаи унвонҷӯйи Институти забон ва адабиёти ба номи Рӯдакии АМИТ Ҷурабекзода Ф. Ҷ. дар мавзуи “Рӯдакӣ бунёдгузори забони адабии ҳозираи тоҷик”</a:t>
            </a:r>
          </a:p>
          <a:p>
            <a:endParaRPr lang="tg-Cyrl-TJ" sz="1600" dirty="0" smtClean="0">
              <a:latin typeface="Times New Roman" pitchFamily="18" charset="0"/>
              <a:cs typeface="Times New Roman" pitchFamily="18" charset="0"/>
            </a:endParaRPr>
          </a:p>
          <a:p>
            <a:r>
              <a:rPr lang="tg-Cyrl-TJ" sz="1600" dirty="0" smtClean="0">
                <a:latin typeface="Times New Roman" pitchFamily="18" charset="0"/>
                <a:cs typeface="Times New Roman" pitchFamily="18" charset="0"/>
              </a:rPr>
              <a:t>9. Маърузаи  ассистенти ДДОТ ба номи С. Айнӣ Зоитова М. дар мавзуи  “Садриддин Айнӣ луғатнигори муосири тоҷик”</a:t>
            </a:r>
          </a:p>
          <a:p>
            <a:endParaRPr lang="tg-Cyrl-TJ" sz="1600" dirty="0" smtClean="0">
              <a:latin typeface="Times New Roman" pitchFamily="18" charset="0"/>
              <a:cs typeface="Times New Roman" pitchFamily="18" charset="0"/>
            </a:endParaRPr>
          </a:p>
          <a:p>
            <a:r>
              <a:rPr lang="tg-Cyrl-TJ" sz="1600" dirty="0" smtClean="0">
                <a:latin typeface="Times New Roman" pitchFamily="18" charset="0"/>
                <a:cs typeface="Times New Roman" pitchFamily="18" charset="0"/>
              </a:rPr>
              <a:t>10. Маърузаи </a:t>
            </a:r>
            <a:r>
              <a:rPr lang="tg-Cyrl-TJ" sz="1600" dirty="0" smtClean="0">
                <a:latin typeface="Times New Roman" pitchFamily="18" charset="0"/>
                <a:cs typeface="Times New Roman" pitchFamily="18" charset="0"/>
              </a:rPr>
              <a:t>сармутахассиси бахши экспертизаи забоншиносии   Кумитаи забон ва истилоҳоти назди Ҳукумати Ҷумҳурии Тоҷикистон Каримов Диловар дар мавзуи “Нақши Пешвои миллат дар рушди худшиносӣ ва ҳувияти миллӣ (дар заминаи асари (Забони миллат–ҳастии миллат)”</a:t>
            </a:r>
          </a:p>
        </p:txBody>
      </p:sp>
      <p:sp>
        <p:nvSpPr>
          <p:cNvPr id="14" name="TextBox 13">
            <a:extLst>
              <a:ext uri="{FF2B5EF4-FFF2-40B4-BE49-F238E27FC236}">
                <a16:creationId xmlns="" xmlns:a16="http://schemas.microsoft.com/office/drawing/2014/main" id="{86CEE3AC-8EE5-4CCF-BECE-0375E7A3440E}"/>
              </a:ext>
            </a:extLst>
          </p:cNvPr>
          <p:cNvSpPr txBox="1"/>
          <p:nvPr/>
        </p:nvSpPr>
        <p:spPr>
          <a:xfrm>
            <a:off x="4423145" y="6191236"/>
            <a:ext cx="2807882" cy="369332"/>
          </a:xfrm>
          <a:prstGeom prst="rect">
            <a:avLst/>
          </a:prstGeom>
          <a:noFill/>
        </p:spPr>
        <p:txBody>
          <a:bodyPr wrap="square" rtlCol="0">
            <a:spAutoFit/>
          </a:bodyPr>
          <a:lstStyle/>
          <a:p>
            <a:pPr algn="ct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ДУШАНБЕ </a:t>
            </a:r>
            <a:r>
              <a:rPr lang="ru-RU"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2023</a:t>
            </a:r>
            <a:endPar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 xmlns:a16="http://schemas.microsoft.com/office/drawing/2014/main" id="{27B16B74-B8BA-4C3F-898D-DA93DA94FEAC}"/>
              </a:ext>
            </a:extLst>
          </p:cNvPr>
          <p:cNvSpPr txBox="1"/>
          <p:nvPr/>
        </p:nvSpPr>
        <p:spPr>
          <a:xfrm>
            <a:off x="9948530" y="2854635"/>
            <a:ext cx="2243470" cy="3816429"/>
          </a:xfrm>
          <a:prstGeom prst="rect">
            <a:avLst/>
          </a:prstGeom>
          <a:noFill/>
        </p:spPr>
        <p:txBody>
          <a:bodyPr wrap="square" rtlCol="0">
            <a:spAutoFit/>
          </a:bodyPr>
          <a:lstStyle/>
          <a:p>
            <a:pPr algn="ctr"/>
            <a:r>
              <a:rPr lang="ru-RU" sz="8000"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16</a:t>
            </a:r>
            <a:r>
              <a:rPr lang="tg-Cyrl-TJ"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tg-Cyrl-TJ"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tg-Cyrl-TJ"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НОЯБР</a:t>
            </a:r>
          </a:p>
          <a:p>
            <a:pPr algn="ctr"/>
            <a:endParaRPr lang="tg-Cyrl-TJ"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tg-Cyrl-TJ"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tg-Cyrl-TJ"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en-US"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РӮЗИ </a:t>
            </a:r>
            <a:r>
              <a:rPr lang="ru-RU"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ПРЕЗИДЕНТИ</a:t>
            </a:r>
          </a:p>
          <a:p>
            <a:pPr algn="ctr"/>
            <a:r>
              <a:rPr lang="ru-RU"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ҶУМҲУРИИ</a:t>
            </a: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ТОҶИКИСТОН</a:t>
            </a:r>
            <a:endPar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16" name="Picture 15" descr="2019-09-08tabrikot.jpg"/>
          <p:cNvPicPr>
            <a:picLocks noChangeAspect="1"/>
          </p:cNvPicPr>
          <p:nvPr/>
        </p:nvPicPr>
        <p:blipFill>
          <a:blip r:embed="rId6"/>
          <a:stretch>
            <a:fillRect/>
          </a:stretch>
        </p:blipFill>
        <p:spPr>
          <a:xfrm>
            <a:off x="10361948" y="4417619"/>
            <a:ext cx="1448418" cy="1017296"/>
          </a:xfrm>
          <a:prstGeom prst="rect">
            <a:avLst/>
          </a:prstGeom>
          <a:ln>
            <a:noFill/>
          </a:ln>
          <a:effectLst>
            <a:outerShdw blurRad="292100" dist="139700" dir="2700000" algn="tl" rotWithShape="0">
              <a:srgbClr val="333333">
                <a:alpha val="65000"/>
              </a:srgbClr>
            </a:outerShdw>
          </a:effectLst>
        </p:spPr>
      </p:pic>
      <p:sp>
        <p:nvSpPr>
          <p:cNvPr id="11" name="TextBox 10">
            <a:extLst>
              <a:ext uri="{FF2B5EF4-FFF2-40B4-BE49-F238E27FC236}">
                <a16:creationId xmlns="" xmlns:a16="http://schemas.microsoft.com/office/drawing/2014/main" id="{C666FD89-3E45-4CD3-BFE9-878E0E9399AE}"/>
              </a:ext>
            </a:extLst>
          </p:cNvPr>
          <p:cNvSpPr txBox="1"/>
          <p:nvPr/>
        </p:nvSpPr>
        <p:spPr>
          <a:xfrm>
            <a:off x="0" y="996442"/>
            <a:ext cx="11542816" cy="954107"/>
          </a:xfrm>
          <a:prstGeom prst="rect">
            <a:avLst/>
          </a:prstGeom>
          <a:noFill/>
        </p:spPr>
        <p:txBody>
          <a:bodyPr wrap="square" rtlCol="0">
            <a:spAutoFit/>
          </a:bodyPr>
          <a:lstStyle/>
          <a:p>
            <a:pPr algn="ctr"/>
            <a:r>
              <a:rPr lang="ru-RU"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КОНФЕРЕНСИЯИ ИЛМИЮ АМАЛӢ БАХШИДА </a:t>
            </a:r>
            <a:r>
              <a:rPr lang="ru-RU"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БА РӮЗИ  </a:t>
            </a:r>
            <a:r>
              <a:rPr lang="ru-RU"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ПРЕЗИДЕНТИ ҶУМҲУРИИ ТОҶИКИСТОН </a:t>
            </a:r>
          </a:p>
          <a:p>
            <a:pPr algn="ctr"/>
            <a:r>
              <a:rPr lang="ru-RU"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ТАҲТИ УНВОНИ</a:t>
            </a:r>
          </a:p>
          <a:p>
            <a:pPr algn="ctr"/>
            <a:r>
              <a:rPr lang="ru-RU" sz="2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«ПРЕЗИДЕНТ – ҲОМИИ ЗАБОНУ ФАРҲАНГ ВА ТАЪРИХИ МИЛЛАТ»</a:t>
            </a:r>
            <a:endParaRPr lang="ru-RU"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86002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1059DA35-E486-42C8-ADFC-B70DDC9BED3C}"/>
              </a:ext>
            </a:extLst>
          </p:cNvPr>
          <p:cNvSpPr txBox="1"/>
          <p:nvPr/>
        </p:nvSpPr>
        <p:spPr>
          <a:xfrm>
            <a:off x="1472610" y="116959"/>
            <a:ext cx="9707525" cy="646331"/>
          </a:xfrm>
          <a:prstGeom prst="rect">
            <a:avLst/>
          </a:prstGeom>
          <a:noFill/>
        </p:spPr>
        <p:txBody>
          <a:bodyPr wrap="square" rtlCol="0">
            <a:spAutoFit/>
          </a:bodyPr>
          <a:lstStyle/>
          <a:p>
            <a:pPr algn="ct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КУМИТАИ ЗАБОН ВА ИСТИЛОҲОТИ НАЗДИ</a:t>
            </a:r>
            <a:b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ҲУКУМАТИ ҶУМҲУРИИ ТОҶИКИСТОН</a:t>
            </a:r>
            <a:endPar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8" name="Picture 7" descr="A picture containing balloon, flower&#10;&#10;Description automatically generated">
            <a:extLst>
              <a:ext uri="{FF2B5EF4-FFF2-40B4-BE49-F238E27FC236}">
                <a16:creationId xmlns="" xmlns:a16="http://schemas.microsoft.com/office/drawing/2014/main" id="{2BEA13C4-DA1D-4705-9A3F-B0FB378106BA}"/>
              </a:ext>
            </a:extLst>
          </p:cNvPr>
          <p:cNvPicPr>
            <a:picLocks noChangeAspect="1"/>
          </p:cNvPicPr>
          <p:nvPr/>
        </p:nvPicPr>
        <p:blipFill>
          <a:blip r:embed="rId2"/>
          <a:stretch>
            <a:fillRect/>
          </a:stretch>
        </p:blipFill>
        <p:spPr>
          <a:xfrm>
            <a:off x="201755" y="116959"/>
            <a:ext cx="815242" cy="811619"/>
          </a:xfrm>
          <a:prstGeom prst="rect">
            <a:avLst/>
          </a:prstGeom>
        </p:spPr>
      </p:pic>
      <p:pic>
        <p:nvPicPr>
          <p:cNvPr id="10" name="Picture 9" descr="Logo&#10;&#10;Description automatically generated">
            <a:extLst>
              <a:ext uri="{FF2B5EF4-FFF2-40B4-BE49-F238E27FC236}">
                <a16:creationId xmlns="" xmlns:a16="http://schemas.microsoft.com/office/drawing/2014/main" id="{5D0F95A5-B526-4759-A675-5083C877CF33}"/>
              </a:ext>
            </a:extLst>
          </p:cNvPr>
          <p:cNvPicPr>
            <a:picLocks noChangeAspect="1"/>
          </p:cNvPicPr>
          <p:nvPr/>
        </p:nvPicPr>
        <p:blipFill>
          <a:blip r:embed="rId3"/>
          <a:stretch>
            <a:fillRect/>
          </a:stretch>
        </p:blipFill>
        <p:spPr>
          <a:xfrm>
            <a:off x="10930269" y="116959"/>
            <a:ext cx="932510" cy="857909"/>
          </a:xfrm>
          <a:prstGeom prst="rect">
            <a:avLst/>
          </a:prstGeom>
        </p:spPr>
      </p:pic>
      <p:pic>
        <p:nvPicPr>
          <p:cNvPr id="15" name="Graphic 14">
            <a:extLst>
              <a:ext uri="{FF2B5EF4-FFF2-40B4-BE49-F238E27FC236}">
                <a16:creationId xmlns="" xmlns:a16="http://schemas.microsoft.com/office/drawing/2014/main" id="{7F89E876-EE1E-482E-B999-7A94BA781C25}"/>
              </a:ext>
            </a:extLst>
          </p:cNvPr>
          <p:cNvPicPr>
            <a:picLocks noChangeAspect="1"/>
          </p:cNvPicPr>
          <p:nvPr/>
        </p:nvPicPr>
        <p:blipFill>
          <a:blip r:embed="rId4">
            <a:extLst>
              <a:ext uri="{96DAC541-7B7A-43D3-8B79-37D633B846F1}">
                <asvg:svgBlip xmlns="" xmlns:asvg="http://schemas.microsoft.com/office/drawing/2016/SVG/main" r:embed="rId5"/>
              </a:ext>
            </a:extLst>
          </a:blip>
          <a:stretch>
            <a:fillRect/>
          </a:stretch>
        </p:blipFill>
        <p:spPr>
          <a:xfrm>
            <a:off x="1472610" y="116959"/>
            <a:ext cx="1623238" cy="811619"/>
          </a:xfrm>
          <a:prstGeom prst="rect">
            <a:avLst/>
          </a:prstGeom>
        </p:spPr>
      </p:pic>
      <p:sp>
        <p:nvSpPr>
          <p:cNvPr id="2" name="TextBox 1">
            <a:extLst>
              <a:ext uri="{FF2B5EF4-FFF2-40B4-BE49-F238E27FC236}">
                <a16:creationId xmlns="" xmlns:a16="http://schemas.microsoft.com/office/drawing/2014/main" id="{73BF7B58-5F6D-42D9-A5C3-F734479BB056}"/>
              </a:ext>
            </a:extLst>
          </p:cNvPr>
          <p:cNvSpPr txBox="1"/>
          <p:nvPr/>
        </p:nvSpPr>
        <p:spPr>
          <a:xfrm>
            <a:off x="1322166" y="3146041"/>
            <a:ext cx="8931348" cy="646331"/>
          </a:xfrm>
          <a:prstGeom prst="rect">
            <a:avLst/>
          </a:prstGeom>
          <a:noFill/>
        </p:spPr>
        <p:txBody>
          <a:bodyPr wrap="square" rtlCol="0">
            <a:spAutoFit/>
          </a:bodyPr>
          <a:lstStyle/>
          <a:p>
            <a:pPr algn="ctr"/>
            <a:r>
              <a:rPr lang="ru-RU" sz="3600" b="1" dirty="0" smtClean="0">
                <a:effectLst>
                  <a:outerShdw blurRad="38100" dist="38100" dir="2700000" algn="tl">
                    <a:srgbClr val="000000">
                      <a:alpha val="43137"/>
                    </a:srgbClr>
                  </a:outerShdw>
                </a:effectLst>
                <a:latin typeface="Times New Roman" pitchFamily="18" charset="0"/>
                <a:cs typeface="Times New Roman" pitchFamily="18" charset="0"/>
              </a:rPr>
              <a:t>ҶАМЪБАСТ ВА МУЗОКИРАҲО</a:t>
            </a:r>
            <a:endParaRPr lang="tg-Cyrl-TJ" sz="3600" dirty="0" smtClean="0">
              <a:latin typeface="Times New Roman" pitchFamily="18" charset="0"/>
              <a:cs typeface="Times New Roman" pitchFamily="18" charset="0"/>
            </a:endParaRPr>
          </a:p>
        </p:txBody>
      </p:sp>
      <p:sp>
        <p:nvSpPr>
          <p:cNvPr id="14" name="TextBox 13">
            <a:extLst>
              <a:ext uri="{FF2B5EF4-FFF2-40B4-BE49-F238E27FC236}">
                <a16:creationId xmlns="" xmlns:a16="http://schemas.microsoft.com/office/drawing/2014/main" id="{86CEE3AC-8EE5-4CCF-BECE-0375E7A3440E}"/>
              </a:ext>
            </a:extLst>
          </p:cNvPr>
          <p:cNvSpPr txBox="1"/>
          <p:nvPr/>
        </p:nvSpPr>
        <p:spPr>
          <a:xfrm>
            <a:off x="4423145" y="6191236"/>
            <a:ext cx="2807882" cy="369332"/>
          </a:xfrm>
          <a:prstGeom prst="rect">
            <a:avLst/>
          </a:prstGeom>
          <a:noFill/>
        </p:spPr>
        <p:txBody>
          <a:bodyPr wrap="square" rtlCol="0">
            <a:spAutoFit/>
          </a:bodyPr>
          <a:lstStyle/>
          <a:p>
            <a:pPr algn="ct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ДУШАНБЕ </a:t>
            </a:r>
            <a:r>
              <a:rPr lang="ru-RU"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2023</a:t>
            </a:r>
            <a:endPar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 xmlns:a16="http://schemas.microsoft.com/office/drawing/2014/main" id="{27B16B74-B8BA-4C3F-898D-DA93DA94FEAC}"/>
              </a:ext>
            </a:extLst>
          </p:cNvPr>
          <p:cNvSpPr txBox="1"/>
          <p:nvPr/>
        </p:nvSpPr>
        <p:spPr>
          <a:xfrm>
            <a:off x="9948530" y="2854635"/>
            <a:ext cx="2243470" cy="3816429"/>
          </a:xfrm>
          <a:prstGeom prst="rect">
            <a:avLst/>
          </a:prstGeom>
          <a:noFill/>
        </p:spPr>
        <p:txBody>
          <a:bodyPr wrap="square" rtlCol="0">
            <a:spAutoFit/>
          </a:bodyPr>
          <a:lstStyle/>
          <a:p>
            <a:pPr algn="ctr"/>
            <a:r>
              <a:rPr lang="ru-RU" sz="8000"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16</a:t>
            </a:r>
            <a:r>
              <a:rPr lang="tg-Cyrl-TJ"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tg-Cyrl-TJ"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tg-Cyrl-TJ"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НОЯБР</a:t>
            </a:r>
          </a:p>
          <a:p>
            <a:pPr algn="ctr"/>
            <a:endParaRPr lang="tg-Cyrl-TJ"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tg-Cyrl-TJ"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tg-Cyrl-TJ"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en-US"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РӮЗИ </a:t>
            </a:r>
            <a:r>
              <a:rPr lang="ru-RU"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ПРЕЗИДЕНТИ</a:t>
            </a:r>
          </a:p>
          <a:p>
            <a:pPr algn="ctr"/>
            <a:r>
              <a:rPr lang="ru-RU"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ҶУМҲУРИИ</a:t>
            </a: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ТОҶИКИСТОН</a:t>
            </a:r>
            <a:endPar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16" name="Picture 15" descr="2019-09-08tabrikot.jpg"/>
          <p:cNvPicPr>
            <a:picLocks noChangeAspect="1"/>
          </p:cNvPicPr>
          <p:nvPr/>
        </p:nvPicPr>
        <p:blipFill>
          <a:blip r:embed="rId6"/>
          <a:stretch>
            <a:fillRect/>
          </a:stretch>
        </p:blipFill>
        <p:spPr>
          <a:xfrm>
            <a:off x="10361948" y="4417619"/>
            <a:ext cx="1448418" cy="1017296"/>
          </a:xfrm>
          <a:prstGeom prst="rect">
            <a:avLst/>
          </a:prstGeom>
          <a:ln>
            <a:noFill/>
          </a:ln>
          <a:effectLst>
            <a:outerShdw blurRad="292100" dist="139700" dir="2700000" algn="tl" rotWithShape="0">
              <a:srgbClr val="333333">
                <a:alpha val="65000"/>
              </a:srgbClr>
            </a:outerShdw>
          </a:effectLst>
        </p:spPr>
      </p:pic>
      <p:sp>
        <p:nvSpPr>
          <p:cNvPr id="11" name="TextBox 10">
            <a:extLst>
              <a:ext uri="{FF2B5EF4-FFF2-40B4-BE49-F238E27FC236}">
                <a16:creationId xmlns="" xmlns:a16="http://schemas.microsoft.com/office/drawing/2014/main" id="{C666FD89-3E45-4CD3-BFE9-878E0E9399AE}"/>
              </a:ext>
            </a:extLst>
          </p:cNvPr>
          <p:cNvSpPr txBox="1"/>
          <p:nvPr/>
        </p:nvSpPr>
        <p:spPr>
          <a:xfrm>
            <a:off x="0" y="996442"/>
            <a:ext cx="11542816" cy="954107"/>
          </a:xfrm>
          <a:prstGeom prst="rect">
            <a:avLst/>
          </a:prstGeom>
          <a:noFill/>
        </p:spPr>
        <p:txBody>
          <a:bodyPr wrap="square" rtlCol="0">
            <a:spAutoFit/>
          </a:bodyPr>
          <a:lstStyle/>
          <a:p>
            <a:pPr algn="ctr"/>
            <a:r>
              <a:rPr lang="ru-RU"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КОНФЕРЕНСИЯИ ИЛМИЮ АМАЛӢ БАХШИДА </a:t>
            </a:r>
            <a:r>
              <a:rPr lang="ru-RU"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БА РӮЗИ  </a:t>
            </a:r>
            <a:r>
              <a:rPr lang="ru-RU"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ПРЕЗИДЕНТИ ҶУМҲУРИИ ТОҶИКИСТОН </a:t>
            </a:r>
          </a:p>
          <a:p>
            <a:pPr algn="ctr"/>
            <a:r>
              <a:rPr lang="ru-RU"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ТАҲТИ УНВОНИ</a:t>
            </a:r>
          </a:p>
          <a:p>
            <a:pPr algn="ctr"/>
            <a:r>
              <a:rPr lang="ru-RU" sz="2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«ПРЕЗИДЕНТ – ҲОМИИ ЗАБОНУ ФАРҲАНГ ВА ТАЪРИХИ МИЛЛАТ»</a:t>
            </a:r>
            <a:endParaRPr lang="ru-RU"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86002231"/>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357</TotalTime>
  <Words>428</Words>
  <Application>Microsoft Office PowerPoint</Application>
  <PresentationFormat>Custom</PresentationFormat>
  <Paragraphs>149</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Slice</vt:lpstr>
      <vt:lpstr>Slide 1</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 365 Development</dc:creator>
  <cp:lastModifiedBy>VICTORY WAY</cp:lastModifiedBy>
  <cp:revision>201</cp:revision>
  <dcterms:created xsi:type="dcterms:W3CDTF">2020-10-02T07:34:32Z</dcterms:created>
  <dcterms:modified xsi:type="dcterms:W3CDTF">2023-11-14T18:50:42Z</dcterms:modified>
</cp:coreProperties>
</file>