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31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20-Feb-19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CF4DD4B-D559-4541-B5D4-42A5BBEE0F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641" y="5660630"/>
            <a:ext cx="4968865" cy="977801"/>
          </a:xfrm>
        </p:spPr>
        <p:txBody>
          <a:bodyPr>
            <a:normAutofit lnSpcReduction="10000"/>
          </a:bodyPr>
          <a:lstStyle/>
          <a:p>
            <a:pPr algn="ctr"/>
            <a:r>
              <a:rPr lang="tg-Cyrl-TJ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ДУШАНБЕ 2019</a:t>
            </a:r>
            <a:b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br>
              <a:rPr lang="tg-Cyrl-TJ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en-US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http://www.kumitaizabon.tj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6DCC79-9A31-4202-9D9B-9BD66297F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8676"/>
            <a:ext cx="12150805" cy="3921396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C333CC5A-6F55-4C69-8B8D-2DC02ED58DAE}"/>
              </a:ext>
            </a:extLst>
          </p:cNvPr>
          <p:cNvSpPr txBox="1">
            <a:spLocks/>
          </p:cNvSpPr>
          <p:nvPr/>
        </p:nvSpPr>
        <p:spPr>
          <a:xfrm>
            <a:off x="1499190" y="122866"/>
            <a:ext cx="9760689" cy="7952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g-Cyrl-TJ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КУМИТАИ ЗАБОН ВА ИСТИЛОҲОТИ НАЗДИ</a:t>
            </a:r>
            <a:br>
              <a:rPr lang="tg-Cyrl-TJ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tg-Cyrl-TJ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ҲУКУМАТИ ҶУМҲУРИИ ТОҶИКИСТОН</a:t>
            </a:r>
            <a:endParaRPr lang="en-US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pic>
        <p:nvPicPr>
          <p:cNvPr id="8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A88567C8-DA6D-46A7-9550-B9943463690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8684" y="61433"/>
            <a:ext cx="932121" cy="856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7941C69-9673-41E8-96B2-CF427E82111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5" y="82651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295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3758" y="2172196"/>
            <a:ext cx="10412820" cy="2652823"/>
          </a:xfrm>
        </p:spPr>
        <p:txBody>
          <a:bodyPr>
            <a:normAutofit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Ҳурмати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ҳурмати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Модар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ҳурмати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Ватан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ифтихори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давлатдории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миллӣ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аст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349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5656" y="2374540"/>
            <a:ext cx="10412820" cy="2408274"/>
          </a:xfrm>
        </p:spPr>
        <p:txBody>
          <a:bodyPr>
            <a:normAutofit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дар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ҳамаи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давру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замонҳо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ба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эҳтирому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эҳтиёт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инкишоф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ниёз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дорад»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108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070" y="2588207"/>
            <a:ext cx="10412820" cy="1982972"/>
          </a:xfrm>
        </p:spPr>
        <p:txBody>
          <a:bodyPr>
            <a:normAutofit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Омӯзиши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забонҳои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русию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англисӣ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воқеияти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сиёсию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фарҳангӣ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дорад»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4505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010" y="2103409"/>
            <a:ext cx="10480159" cy="2589028"/>
          </a:xfrm>
        </p:spPr>
        <p:txBody>
          <a:bodyPr>
            <a:normAutofit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Ҳар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касе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ки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модарии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худро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хуб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медонад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барои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ӯ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омӯхтани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забонҳои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хориҷӣ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осон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мегардад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337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522" y="2278846"/>
            <a:ext cx="10480159" cy="2472070"/>
          </a:xfrm>
        </p:spPr>
        <p:txBody>
          <a:bodyPr>
            <a:normAutofit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Донистани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модарӣ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эҳтиром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ба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миллат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гузаштаи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хеш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мебошад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125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052" y="2380116"/>
            <a:ext cx="10480159" cy="2097768"/>
          </a:xfrm>
        </p:spPr>
        <p:txBody>
          <a:bodyPr>
            <a:normAutofit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«Мо ба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ҳама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забонҳо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фарҳангҳо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арҷ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мегузорем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272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522" y="2283838"/>
            <a:ext cx="10480159" cy="2578395"/>
          </a:xfrm>
        </p:spPr>
        <p:txBody>
          <a:bodyPr>
            <a:normAutofit fontScale="90000"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«Мо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барои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ҳифзи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асолат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фарҳанги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ақаллиятҳои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миллии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муқими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Тоҷикистон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ҳамаи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имкониятҳоро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фароҳам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меорем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334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11" y="1541721"/>
            <a:ext cx="10015870" cy="4029739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9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00-9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10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Сухани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ифтитоҳии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раиси</a:t>
            </a:r>
            <a:br>
              <a:rPr lang="en-US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Кумитаи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истилоҳоти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назди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Ҳукумати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Ҷумҳурии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Тоҷикистон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доктори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илмҳои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филологӣ</a:t>
            </a:r>
            <a:b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Гавҳар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Шарофзода</a:t>
            </a:r>
            <a:endParaRPr lang="ru-RU" sz="48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429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11" y="1286541"/>
            <a:ext cx="10015870" cy="428492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9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10-9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20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Суханронии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Ёрдамчии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Президенти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Ҷумҳурии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Тоҷикистон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оид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ба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масъалаҳои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рушди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иҷтимоӣ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робита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бо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ҷомеа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</a:t>
            </a:r>
            <a:r>
              <a:rPr lang="en-US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академик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Абдуҷаббор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Раҳмонзода</a:t>
            </a:r>
            <a:endParaRPr lang="ru-RU" sz="48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6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11" y="1286541"/>
            <a:ext cx="10015870" cy="428492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9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20-9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30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Суханронии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директори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Институти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адабиёти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ба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номи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Абуабдуллоҳи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Рӯдакии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АИ ҶТ, </a:t>
            </a:r>
            <a:b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академик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Носирҷон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Салимӣ</a:t>
            </a:r>
            <a:endParaRPr lang="ru-RU" sz="48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712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315" y="1414130"/>
            <a:ext cx="6294475" cy="2014870"/>
          </a:xfrm>
        </p:spPr>
        <p:txBody>
          <a:bodyPr>
            <a:normAutofit/>
          </a:bodyPr>
          <a:lstStyle/>
          <a:p>
            <a:r>
              <a:rPr lang="ru-RU" b="1" i="1" dirty="0"/>
              <a:t>«</a:t>
            </a:r>
            <a:r>
              <a:rPr lang="ru-RU" b="1" i="1" dirty="0" err="1"/>
              <a:t>Забони</a:t>
            </a:r>
            <a:r>
              <a:rPr lang="ru-RU" b="1" i="1" dirty="0"/>
              <a:t> </a:t>
            </a:r>
            <a:r>
              <a:rPr lang="ru-RU" b="1" i="1" dirty="0" err="1"/>
              <a:t>модарӣ</a:t>
            </a:r>
            <a:r>
              <a:rPr lang="ru-RU" b="1" i="1" dirty="0"/>
              <a:t> </a:t>
            </a:r>
            <a:r>
              <a:rPr lang="ru-RU" b="1" i="1" dirty="0" err="1"/>
              <a:t>сарчашмаи</a:t>
            </a:r>
            <a:r>
              <a:rPr lang="ru-RU" b="1" i="1" dirty="0"/>
              <a:t> </a:t>
            </a:r>
            <a:r>
              <a:rPr lang="ru-RU" b="1" i="1" dirty="0" err="1"/>
              <a:t>ифтихори</a:t>
            </a:r>
            <a:r>
              <a:rPr lang="ru-RU" b="1" i="1" dirty="0"/>
              <a:t> </a:t>
            </a:r>
            <a:r>
              <a:rPr lang="ru-RU" b="1" i="1" dirty="0" err="1"/>
              <a:t>миллат</a:t>
            </a:r>
            <a:r>
              <a:rPr lang="ru-RU" b="1" i="1" dirty="0"/>
              <a:t> </a:t>
            </a:r>
            <a:r>
              <a:rPr lang="ru-RU" b="1" i="1" dirty="0" err="1"/>
              <a:t>ва</a:t>
            </a:r>
            <a:r>
              <a:rPr lang="ru-RU" b="1" i="1" dirty="0"/>
              <a:t> </a:t>
            </a:r>
            <a:r>
              <a:rPr lang="ru-RU" b="1" i="1" dirty="0" err="1"/>
              <a:t>пояи</a:t>
            </a:r>
            <a:r>
              <a:rPr lang="ru-RU" b="1" i="1" dirty="0"/>
              <a:t> </a:t>
            </a:r>
            <a:r>
              <a:rPr lang="ru-RU" b="1" i="1" dirty="0" err="1"/>
              <a:t>устувори</a:t>
            </a:r>
            <a:r>
              <a:rPr lang="ru-RU" b="1" i="1" dirty="0"/>
              <a:t> </a:t>
            </a:r>
            <a:r>
              <a:rPr lang="ru-RU" b="1" i="1" dirty="0" err="1"/>
              <a:t>давлатдорист</a:t>
            </a:r>
            <a:r>
              <a:rPr lang="ru-RU" b="1" i="1" dirty="0"/>
              <a:t>»</a:t>
            </a:r>
            <a:r>
              <a:rPr lang="tg-Cyrl-TJ" b="1" i="1" dirty="0"/>
              <a:t>.</a:t>
            </a:r>
            <a:br>
              <a:rPr lang="en-US" dirty="0"/>
            </a:br>
            <a:r>
              <a:rPr lang="ru-RU" b="1" i="1" dirty="0"/>
              <a:t>         </a:t>
            </a:r>
            <a:endParaRPr lang="en-US" dirty="0"/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987B883E-7435-4A83-8588-466B115A484F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072" b="2072"/>
          <a:stretch>
            <a:fillRect/>
          </a:stretch>
        </p:blipFill>
        <p:spPr>
          <a:xfrm>
            <a:off x="7934170" y="1169669"/>
            <a:ext cx="3410770" cy="4752869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6176E8-BD92-4510-A833-EA4693154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032020" y="3084475"/>
            <a:ext cx="3410770" cy="923259"/>
          </a:xfrm>
        </p:spPr>
        <p:txBody>
          <a:bodyPr/>
          <a:lstStyle/>
          <a:p>
            <a:r>
              <a:rPr lang="ru-RU" b="1" i="1" dirty="0" err="1"/>
              <a:t>Эмомал</a:t>
            </a:r>
            <a:r>
              <a:rPr lang="tg-Cyrl-TJ" b="1" i="1" dirty="0"/>
              <a:t>ӣ</a:t>
            </a:r>
            <a:r>
              <a:rPr lang="ru-RU" b="1" i="1" dirty="0"/>
              <a:t> Ра</a:t>
            </a:r>
            <a:r>
              <a:rPr lang="tg-Cyrl-TJ" b="1" i="1" dirty="0"/>
              <a:t>ҳ</a:t>
            </a:r>
            <a:r>
              <a:rPr lang="ru-RU" b="1" i="1" dirty="0" err="1"/>
              <a:t>мон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</a:rPr>
              <a:t>http://www.president.tj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49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11" y="1286541"/>
            <a:ext cx="10015870" cy="428492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9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30-9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40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Тарҷума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тоҷикӣ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 –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узви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вобастаи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Академияи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илмҳои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Ҷумҳурии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Тоҷикистон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</a:t>
            </a:r>
            <a:r>
              <a:rPr lang="tg-Cyrl-TJ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Сайфиддин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Назарзода</a:t>
            </a:r>
            <a:b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Институти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адабиёти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ба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номи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Абуабдуллоҳи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Рӯдакии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АИ ҶТ)</a:t>
            </a:r>
            <a:endParaRPr lang="ru-RU" sz="48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367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070" y="1286541"/>
            <a:ext cx="10334846" cy="428492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9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40-9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50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Тоҷикони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Покистон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онон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 – академики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Академияи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табиатшиносии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Россия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доктори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илмҳои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филологӣ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 профессор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Туғрал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Шокиров</a:t>
            </a:r>
            <a:b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(ДДҲБСТ)</a:t>
            </a:r>
            <a:endParaRPr lang="ru-RU" sz="48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92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760" y="1393159"/>
            <a:ext cx="10015870" cy="428492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9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50-10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00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Тавсифи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лингвогеографии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Вилояти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Мухтори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Кӯҳистони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Бадахшон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 –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доктори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илмҳои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филологӣ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 профессор</a:t>
            </a:r>
            <a:b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Назрӣ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Офаридаев</a:t>
            </a:r>
            <a:b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Донишгоҳи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давлатии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Хоруғ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ба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номи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М.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Назаршоев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)</a:t>
            </a:r>
            <a:endParaRPr lang="ru-RU" sz="48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024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11" y="1286541"/>
            <a:ext cx="10015870" cy="428492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                      </a:t>
            </a:r>
            <a:r>
              <a:rPr lang="en-US" sz="39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</a:t>
            </a:r>
            <a:r>
              <a:rPr lang="ru-RU" sz="39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10</a:t>
            </a:r>
            <a:r>
              <a:rPr lang="en-US" sz="39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39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00</a:t>
            </a:r>
            <a:r>
              <a:rPr lang="en-US" sz="39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-</a:t>
            </a:r>
            <a:r>
              <a:rPr lang="ru-RU" sz="39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10</a:t>
            </a:r>
            <a:r>
              <a:rPr lang="en-US" sz="39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39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10</a:t>
            </a:r>
            <a:br>
              <a:rPr lang="en-US" sz="39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Масоили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мубрами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забони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адабии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тоҷикӣ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дар 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солҳои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20-30 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садаи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ХХ» – 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доктори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илмҳои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филологӣ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 профессор</a:t>
            </a:r>
            <a:b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39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</a:t>
            </a:r>
            <a:r>
              <a:rPr lang="ru-RU" sz="39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Толиб</a:t>
            </a:r>
            <a:r>
              <a:rPr lang="ru-RU" sz="39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9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Ваҳҳобов</a:t>
            </a:r>
            <a:r>
              <a:rPr lang="ru-RU" sz="39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</a:t>
            </a:r>
            <a:b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номзади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илмҳои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филологӣ</a:t>
            </a:r>
            <a:b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</a:t>
            </a:r>
            <a:r>
              <a:rPr lang="ru-RU" sz="39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Дилбар</a:t>
            </a:r>
            <a:r>
              <a:rPr lang="ru-RU" sz="39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9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Бобоҷонова</a:t>
            </a:r>
            <a:b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(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Донишгоҳи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давлатии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Хуҷанд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ба 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номи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</a:t>
            </a:r>
            <a:b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академик 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Бобоҷон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9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Ғафуров</a:t>
            </a:r>
            <a:r>
              <a:rPr lang="ru-RU" sz="39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)</a:t>
            </a:r>
            <a:r>
              <a:rPr lang="en-US" sz="39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</a:t>
            </a:r>
            <a:endParaRPr lang="ru-RU" sz="39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2760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11" y="1286541"/>
            <a:ext cx="10015870" cy="4284920"/>
          </a:xfrm>
        </p:spPr>
        <p:txBody>
          <a:bodyPr>
            <a:noAutofit/>
          </a:bodyPr>
          <a:lstStyle/>
          <a:p>
            <a:pPr algn="l"/>
            <a:r>
              <a:rPr lang="en-US" sz="3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                  </a:t>
            </a:r>
            <a:r>
              <a:rPr lang="ru-RU" sz="3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10</a:t>
            </a:r>
            <a:r>
              <a:rPr lang="en-US" sz="3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3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10-10</a:t>
            </a:r>
            <a:r>
              <a:rPr lang="en-US" sz="3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3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20</a:t>
            </a:r>
            <a:br>
              <a:rPr lang="en-US" sz="3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«Назаре ба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таърихи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эҷоди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як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шеъри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шоири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тоҷик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роҷеъ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ба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ки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дар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байни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форсизабонон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маҳбубият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пайдо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кардааст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 –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доктори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илмҳои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филологӣ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 профессор</a:t>
            </a:r>
            <a:b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</a:t>
            </a:r>
            <a:r>
              <a:rPr lang="ru-RU" sz="3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Фарҳод</a:t>
            </a:r>
            <a:r>
              <a:rPr lang="ru-RU" sz="3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Ҳусензода</a:t>
            </a:r>
            <a:br>
              <a:rPr lang="ru-RU" sz="3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3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Донишгоҳи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давлатии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3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Данғара</a:t>
            </a:r>
            <a:r>
              <a:rPr lang="ru-RU" sz="3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)</a:t>
            </a:r>
            <a:endParaRPr lang="ru-RU" sz="38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596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11" y="1286541"/>
            <a:ext cx="10015870" cy="428492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10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20-10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30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«Ал-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Абния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-ан-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ҳақоиқ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-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ул-адвия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 –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номзади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илмҳои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филологӣ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Абдулло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Юсуфов</a:t>
            </a:r>
            <a:b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(ДДТТ ба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номи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Абуалӣ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ибни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Сино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)</a:t>
            </a:r>
            <a:endParaRPr lang="ru-RU" sz="48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4982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479" y="1531382"/>
            <a:ext cx="10781414" cy="428492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10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30-10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40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Равандҳои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таъсирпазирии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давлатӣ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ҳифзи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асолати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он» –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номзади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илмҳои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филологӣ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b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Саодатшоҳ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Матробиён</a:t>
            </a:r>
            <a:b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Кумитаи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истилоҳоти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b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назди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Ҳукумати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Ҷумҳурии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Тоҷикистон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)</a:t>
            </a:r>
            <a:endParaRPr lang="ru-RU" sz="48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1313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760" y="1393159"/>
            <a:ext cx="10015870" cy="428492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10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40-10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50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Вожаҳои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суғдӣ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дар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топонимияи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музофоти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Ғончӣ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 –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номзади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илмҳои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филологӣ</a:t>
            </a:r>
            <a:b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Тӯраев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Бурҳониддин</a:t>
            </a:r>
            <a:b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Институти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адабиёти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ба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номи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Абуабдуллоҳи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Рӯдакии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АИ ҶТ)</a:t>
            </a:r>
            <a:endParaRPr lang="ru-RU" sz="48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0217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11" y="1286541"/>
            <a:ext cx="10015870" cy="428492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10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50-11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00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модарӣ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–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мероси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фарҳангии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соҳибзабонон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 –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номзади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илмҳои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педагогика, полковники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милитсия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Азиза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Давлатшоева</a:t>
            </a:r>
            <a:b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Академияи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ВКД ҶТ)</a:t>
            </a:r>
            <a:endParaRPr lang="ru-RU" sz="48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6836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4763" y="1286541"/>
            <a:ext cx="10409274" cy="4284920"/>
          </a:xfrm>
        </p:spPr>
        <p:txBody>
          <a:bodyPr>
            <a:normAutofit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11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00-11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10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модарӣ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–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ҳастии</a:t>
            </a:r>
            <a:r>
              <a:rPr lang="en-US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миллат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 – (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Вазорати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маориф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илми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Ҷумҳурии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Тоҷикистон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)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Сангов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Раҷабалӣ</a:t>
            </a:r>
            <a:endParaRPr lang="ru-RU" sz="48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424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045" y="1531087"/>
            <a:ext cx="9696895" cy="3508745"/>
          </a:xfrm>
        </p:spPr>
        <p:txBody>
          <a:bodyPr>
            <a:normAutofit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модарӣ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хишти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нахустини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пойдевори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кохи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миллат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яке аз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рукнҳои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асосии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давлатдории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миллӣ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мебошад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</a:t>
            </a:r>
            <a:r>
              <a:rPr lang="ru-RU" b="1" i="1" dirty="0"/>
              <a:t>         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0398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11" y="1286541"/>
            <a:ext cx="10015870" cy="4284920"/>
          </a:xfrm>
        </p:spPr>
        <p:txBody>
          <a:bodyPr>
            <a:normAutofit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11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10-11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20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модариро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пос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дорем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 – (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Донишгоҳи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давлатии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Данғара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)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Раҳмоналиев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Ҷовидон</a:t>
            </a:r>
            <a:endParaRPr lang="ru-RU" sz="48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4011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11" y="1286541"/>
            <a:ext cx="10015870" cy="4284920"/>
          </a:xfrm>
        </p:spPr>
        <p:txBody>
          <a:bodyPr>
            <a:normAutofit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11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20-11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30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таҳсил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рӯҳияи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миллӣ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 – (ДДХ ба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номи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академик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Бобоҷон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Ғафуров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)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Одинаев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Абдуманнон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7688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10" y="1286541"/>
            <a:ext cx="10338390" cy="428492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11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30-11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40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рукни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асосии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давлат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унсури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тафаккури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худшиносии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миллат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 – (ДДК ба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номи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Абуабдуллоҳи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Рӯдакӣ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)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Гулрӯи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Суҳроб</a:t>
            </a:r>
            <a:endParaRPr lang="ru-RU" sz="48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4456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11" y="1286541"/>
            <a:ext cx="10015870" cy="4284920"/>
          </a:xfrm>
        </p:spPr>
        <p:txBody>
          <a:bodyPr>
            <a:normAutofit fontScale="90000"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11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40-11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50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–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сарчашмаи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боэътимоди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эҳёи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давлат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миллат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 –</a:t>
            </a:r>
            <a:r>
              <a:rPr lang="en-US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(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Вазорати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фарҳанги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Ҷумҳурии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Тоҷикистон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)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Абдувалии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Мирзомуддин</a:t>
            </a:r>
            <a:endParaRPr lang="ru-RU" sz="48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359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11" y="1286541"/>
            <a:ext cx="10015870" cy="4284920"/>
          </a:xfrm>
        </p:spPr>
        <p:txBody>
          <a:bodyPr>
            <a:normAutofit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11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50-12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00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Миллати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тоҷикро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аслан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забонаш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зинда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дошт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 –</a:t>
            </a:r>
            <a:r>
              <a:rPr lang="en-US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(ДДК ба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номи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Абуабдуллоҳи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Рӯдакӣ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)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Носирова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Оламбӣ</a:t>
            </a:r>
            <a:endParaRPr lang="ru-RU" sz="4800" b="1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9983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8811" y="1999740"/>
            <a:ext cx="10015870" cy="2142461"/>
          </a:xfrm>
        </p:spPr>
        <p:txBody>
          <a:bodyPr>
            <a:normAutofit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   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12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00-12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30 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Музокира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қабули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Тавсиянома</a:t>
            </a:r>
            <a:endParaRPr lang="ru-RU" sz="4800" b="1" i="1" dirty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7242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3115" y="2177573"/>
            <a:ext cx="7616455" cy="2030819"/>
          </a:xfrm>
        </p:spPr>
        <p:txBody>
          <a:bodyPr>
            <a:normAutofit/>
          </a:bodyPr>
          <a:lstStyle/>
          <a:p>
            <a:pPr algn="l"/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                   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12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30-13</a:t>
            </a:r>
            <a: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:</a:t>
            </a:r>
            <a:r>
              <a:rPr lang="ru-RU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00 </a:t>
            </a:r>
            <a:br>
              <a:rPr lang="en-US" sz="4800" b="1" i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</a:b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Чойнӯшии</a:t>
            </a:r>
            <a:r>
              <a:rPr lang="ru-RU" sz="4800" b="1" i="1" dirty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чоштгоҳӣ</a:t>
            </a:r>
            <a:endParaRPr lang="ru-RU" sz="4800" b="1" i="1" dirty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782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045" y="1531087"/>
            <a:ext cx="9696895" cy="3508745"/>
          </a:xfrm>
        </p:spPr>
        <p:txBody>
          <a:bodyPr>
            <a:normAutofit fontScale="90000"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Донистани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ҳам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модарӣ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ҳам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забонҳои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хориҷӣ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ба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пешрафти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маънавии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ҷавонон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кишвари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соҳибистиқлоли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мо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мусоидат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менамояд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</a:t>
            </a:r>
            <a:br>
              <a:rPr lang="en-US" dirty="0"/>
            </a:br>
            <a:r>
              <a:rPr lang="ru-RU" b="1" i="1" dirty="0"/>
              <a:t>         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453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045" y="1531087"/>
            <a:ext cx="9696895" cy="3508745"/>
          </a:xfrm>
        </p:spPr>
        <p:txBody>
          <a:bodyPr>
            <a:normAutofit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модарӣ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сарчашмаи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ифтихори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миллат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пояи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устувори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давлатдорист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</a:t>
            </a:r>
            <a:br>
              <a:rPr lang="en-US" dirty="0"/>
            </a:br>
            <a:r>
              <a:rPr lang="ru-RU" b="1" i="1" dirty="0"/>
              <a:t>         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19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4131" y="1531087"/>
            <a:ext cx="9930810" cy="3508745"/>
          </a:xfrm>
        </p:spPr>
        <p:txBody>
          <a:bodyPr>
            <a:normAutofit fontScale="90000"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модариро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ҳамеша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азизу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гиромӣ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пос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доштан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як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рукни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имон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қарзи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шаҳрвандии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ҳар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фарди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соҳибдил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бонангу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номус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аст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</a:t>
            </a:r>
            <a:br>
              <a:rPr lang="en-US" dirty="0"/>
            </a:br>
            <a:r>
              <a:rPr lang="ru-RU" b="1" i="1" dirty="0"/>
              <a:t>         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170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962" y="2251444"/>
            <a:ext cx="10412820" cy="2355112"/>
          </a:xfrm>
        </p:spPr>
        <p:txBody>
          <a:bodyPr>
            <a:normAutofit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беҳтарин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сарват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ва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қиматтарин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дороии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миллат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аст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</a:t>
            </a:r>
            <a:br>
              <a:rPr lang="en-US" dirty="0"/>
            </a:br>
            <a:r>
              <a:rPr lang="ru-RU" b="1" i="1" dirty="0"/>
              <a:t>         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512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595" y="1940441"/>
            <a:ext cx="10412820" cy="3508745"/>
          </a:xfrm>
        </p:spPr>
        <p:txBody>
          <a:bodyPr>
            <a:normAutofit fontScale="90000"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Тав</a:t>
            </a:r>
            <a:r>
              <a:rPr lang="tg-Cyrl-TJ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ссути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ҳувияти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миллӣ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ҳифз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мегардад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 он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воситаи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муқтадири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сарҷамъ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намудани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миллат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таъмини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якпорчагии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сарзамини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кишвар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дар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ҳама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давру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замон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мебошад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</a:t>
            </a:r>
            <a:r>
              <a:rPr lang="ru-RU" b="1" i="1" dirty="0"/>
              <a:t>         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894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A18-44E5-43DB-988E-1978FF3B7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3126" y="1828800"/>
            <a:ext cx="10412820" cy="3014330"/>
          </a:xfrm>
        </p:spPr>
        <p:txBody>
          <a:bodyPr>
            <a:normAutofit fontScale="90000"/>
          </a:bodyPr>
          <a:lstStyle/>
          <a:p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«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Таърих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бисёр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мисолҳоро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медонад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,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ки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дар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баробари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аз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байн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рафтани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миллат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низ аз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байн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меравад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. Ба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ибораи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дигар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фанои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забон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фанои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миллат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ru-RU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аст</a:t>
            </a:r>
            <a:r>
              <a:rPr lang="ru-RU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»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2C0DBBE-A4EE-4CE5-8743-40BB9912B9ED}"/>
              </a:ext>
            </a:extLst>
          </p:cNvPr>
          <p:cNvSpPr txBox="1">
            <a:spLocks/>
          </p:cNvSpPr>
          <p:nvPr/>
        </p:nvSpPr>
        <p:spPr>
          <a:xfrm>
            <a:off x="4032020" y="5678079"/>
            <a:ext cx="3410770" cy="9232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http://www.kumitaizabon.tj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36485F-192A-4032-AC3C-DB2925D67F98}"/>
              </a:ext>
            </a:extLst>
          </p:cNvPr>
          <p:cNvSpPr txBox="1"/>
          <p:nvPr/>
        </p:nvSpPr>
        <p:spPr>
          <a:xfrm>
            <a:off x="1329070" y="0"/>
            <a:ext cx="10015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КОНФЕРЕНСИЯИ ИЛМИЮ АМАЛИИ ҶУМҲУРИЯВӢ</a:t>
            </a:r>
            <a:br>
              <a:rPr lang="en-US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</a:br>
            <a:r>
              <a:rPr 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 Bold" panose="020407020603050A0204" pitchFamily="18" charset="0"/>
              </a:rPr>
              <a:t>«ЗАБОНИ МОДАРӢ – МЕРОСИ ФАРҲАНГИИ СОҲИБЗАБОНОН»</a:t>
            </a:r>
            <a:endParaRPr lang="en-US" sz="2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 Bold" panose="020407020603050A0204" pitchFamily="18" charset="0"/>
            </a:endParaRPr>
          </a:p>
        </p:txBody>
      </p:sp>
      <p:pic>
        <p:nvPicPr>
          <p:cNvPr id="9" name="Рисунок 3" descr="Описание: D:\НИШОН ВА МЕДАЛИ КУМИТА.ОХИР.18.09.2014\ЭМБЛЕМАКорел13.jpg">
            <a:extLst>
              <a:ext uri="{FF2B5EF4-FFF2-40B4-BE49-F238E27FC236}">
                <a16:creationId xmlns:a16="http://schemas.microsoft.com/office/drawing/2014/main" id="{C353EEFA-EEFD-4BD9-8716-BAE29EF019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9570" y="63097"/>
            <a:ext cx="932121" cy="8723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54B4E-5C4B-4C5A-8900-CEDBBE9D84A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32121" cy="875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7235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Custom 3">
      <a:dk1>
        <a:srgbClr val="FF0000"/>
      </a:dk1>
      <a:lt1>
        <a:sysClr val="window" lastClr="FFFFFF"/>
      </a:lt1>
      <a:dk2>
        <a:srgbClr val="212121"/>
      </a:dk2>
      <a:lt2>
        <a:srgbClr val="CDD0D1"/>
      </a:lt2>
      <a:accent1>
        <a:srgbClr val="80C34F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80C34F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100</TotalTime>
  <Words>767</Words>
  <Application>Microsoft Office PowerPoint</Application>
  <PresentationFormat>Widescreen</PresentationFormat>
  <Paragraphs>108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Corbel</vt:lpstr>
      <vt:lpstr>Palatino Linotype</vt:lpstr>
      <vt:lpstr>Palatino Linotype Bold</vt:lpstr>
      <vt:lpstr>Parallax</vt:lpstr>
      <vt:lpstr>PowerPoint Presentation</vt:lpstr>
      <vt:lpstr>«Забони модарӣ сарчашмаи ифтихори миллат ва пояи устувори давлатдорист».          </vt:lpstr>
      <vt:lpstr>«Забони модарӣ хишти нахустини пойдевори кохи миллат ва яке аз рукнҳои асосии давлатдории миллӣ мебошад»         </vt:lpstr>
      <vt:lpstr>«Донистани ҳам забони модарӣ ва ҳам забонҳои хориҷӣ ба пешрафти маънавии ҷавонон ва кишвари соҳибистиқлоли мо мусоидат менамояд»          </vt:lpstr>
      <vt:lpstr>«Забони модарӣ сарчашмаи ифтихори миллат ва пояи устувори давлатдорист»          </vt:lpstr>
      <vt:lpstr>«Забони модариро ҳамеша азизу гиромӣ ва пос доштан як рукни имон ва қарзи шаҳрвандии ҳар фарди соҳибдил ва бонангу номус аст»          </vt:lpstr>
      <vt:lpstr>«Забон беҳтарин сарват ва қиматтарин дороии миллат аст»          </vt:lpstr>
      <vt:lpstr>«Тавассути забон ҳувияти миллӣ ҳифз мегардад, он воситаи муқтадири сарҷамъ намудани миллат, таъмини якпорчагии сарзамини кишвар дар ҳама давру замон мебошад»         </vt:lpstr>
      <vt:lpstr>«Таърих бисёр мисолҳоро медонад, ки дар баробари аз байн рафтани забон миллат низ аз байн меравад. Ба ибораи дигар фанои забон фанои миллат аст»</vt:lpstr>
      <vt:lpstr>«Ҳурмати забон ҳурмати Модар, ҳурмати Ватан ва ифтихори давлатдории миллӣ аст»</vt:lpstr>
      <vt:lpstr>«Забон дар ҳамаи давру замонҳо ба эҳтирому эҳтиёт ва инкишоф ниёз дорад»</vt:lpstr>
      <vt:lpstr>«Омӯзиши забонҳои русию англисӣ воқеияти сиёсию фарҳангӣ дорад»</vt:lpstr>
      <vt:lpstr>«Ҳар касе, ки забони модарии худро хуб медонад, барои ӯ омӯхтани забонҳои хориҷӣ осон мегардад»</vt:lpstr>
      <vt:lpstr>«Донистани забони модарӣ эҳтиром ба миллат ва гузаштаи хеш мебошад»</vt:lpstr>
      <vt:lpstr>«Мо ба ҳама забонҳо ва фарҳангҳо арҷ мегузорем»</vt:lpstr>
      <vt:lpstr>«Мо барои ҳифзи асолат, забон ва фарҳанги ақаллиятҳои миллии муқими Тоҷикистон ҳамаи имкониятҳоро фароҳам меорем»</vt:lpstr>
      <vt:lpstr>                                                      9:00-9:10 Сухани ифтитоҳии раиси Кумитаи забон ва истилоҳоти назди Ҳукумати Ҷумҳурии Тоҷикистон, доктори илмҳои филологӣ                    Гавҳар Шарофзода</vt:lpstr>
      <vt:lpstr>                                                      9:10-9:20 Суханронии Ёрдамчии Президенти Ҷумҳурии Тоҷикистон оид ба масъалаҳои рушди иҷтимоӣ ва робита бо ҷомеа, академик              Абдуҷаббор Раҳмонзода</vt:lpstr>
      <vt:lpstr>                                                    9:20-9:30 Суханронии директори Институти забон ва адабиёти ба номи Абуабдуллоҳи Рӯдакии АИ ҶТ,  академик                     Носирҷон Салимӣ</vt:lpstr>
      <vt:lpstr>                                                       9:30-9:40 «Тарҷума ва забони тоҷикӣ» – узви вобастаи Академияи илмҳои Ҷумҳурии Тоҷикистон                 Сайфиддин Назарзода (Институти забон ва адабиёти ба номи Абуабдуллоҳи Рӯдакии АИ ҶТ)</vt:lpstr>
      <vt:lpstr>                                                        9:40-9:50 «Тоҷикони Покистон ва забони онон» – академики Академияи табиатшиносии Россия доктори илмҳои филологӣ, профессор                     Туғрал Шокиров                            (ДДҲБСТ)</vt:lpstr>
      <vt:lpstr>                                                     9:50-10:00 «Тавсифи лингвогеографии Вилояти Мухтори Кӯҳистони Бадахшон» – доктори илмҳои филологӣ, профессор                Назрӣ Офаридаев (Донишгоҳи давлатии Хоруғ ба номи М. Назаршоев)</vt:lpstr>
      <vt:lpstr>                                                                         10:00-10:10 «Масоили мубрами забони адабии тоҷикӣ дар солҳои 20-30 садаи ХХ» – доктори илмҳои филологӣ, профессор                                Толиб Ваҳҳобов, номзади илмҳои филологӣ                            Дилбар Бобоҷонова        (Донишгоҳи давлатии Хуҷанд ба номи                       академик Бобоҷон Ғафуров)                                      </vt:lpstr>
      <vt:lpstr>                                                             10:10-10:20 «Назаре ба таърихи эҷоди як шеъри шоири тоҷик роҷеъ ба забон, ки дар байни форсизабонон маҳбубият пайдо кардааст» – доктори илмҳои филологӣ, профессор                        Фарҳод Ҳусензода              (Донишгоҳи давлатии Данғара)</vt:lpstr>
      <vt:lpstr>                                            10:20-10:30 «Ал-Абния-ан-ҳақоиқ-ул-адвия» – номзади илмҳои филологӣ                   Абдулло Юсуфов     (ДДТТ ба номи Абуалӣ ибни Сино)</vt:lpstr>
      <vt:lpstr>                                                   10:30-10:40 «Равандҳои таъсирпазирии забони давлатӣ ва ҳифзи асолати он» – номзади илмҳои филологӣ                   Саодатшоҳ Матробиён     (Кумитаи забон ва  истилоҳоти  назди Ҳукумати Ҷумҳурии Тоҷикистон)</vt:lpstr>
      <vt:lpstr>                                                   10:40-10:50 «Вожаҳои суғдӣ дар топонимияи музофоти Ғончӣ» – номзади илмҳои филологӣ                 Тӯраев Бурҳониддин (Институти забон ва адабиёти ба номи Абуабдуллоҳи Рӯдакии АИ ҶТ)</vt:lpstr>
      <vt:lpstr>                                                  10:50-11:00 «Забони модарӣ – мероси фарҳангии соҳибзабонон» – номзади илмҳои педагогика, полковники милитсия              Азиза Давлатшоева               (Академияи ВКД ҶТ)</vt:lpstr>
      <vt:lpstr>                                           11:00-11:10 «Забони модарӣ – ҳастии миллат» – (Вазорати маориф ва илми Ҷумҳурии Тоҷикистон)               Сангов Раҷабалӣ</vt:lpstr>
      <vt:lpstr>                                           11:10-11:20 «Забони модариро пос дорем» – (Донишгоҳи давлатии Данғара)          Раҳмоналиев Ҷовидон</vt:lpstr>
      <vt:lpstr>                                           11:20-11:30 «Забони таҳсил ва рӯҳияи миллӣ» – (ДДХ ба номи академик Бобоҷон Ғафуров)             Одинаев Абдуманнон </vt:lpstr>
      <vt:lpstr>                                                 11:30-11:40 «Забон рукни асосии давлат ва унсури тафаккури худшиносии миллии миллат» – (ДДК ба номи Абуабдуллоҳи Рӯдакӣ)                     Гулрӯи Суҳроб</vt:lpstr>
      <vt:lpstr>                                                    11:40-11:50 «Забон – сарчашмаи боэътимоди эҳёи давлат ва миллат» – (Вазорати фарҳанги Ҷумҳурии Тоҷикистон)            Абдувалии Мирзомуддин</vt:lpstr>
      <vt:lpstr>                                            11:50-12:00 «Миллати тоҷикро аслан забонаш зинда дошт» – (ДДК ба номи Абуабдуллоҳи Рӯдакӣ)              Носирова Оламбӣ</vt:lpstr>
      <vt:lpstr>                                           12:00-12:30  Музокира ва қабули Тавсиянома</vt:lpstr>
      <vt:lpstr>                    12:30-13:00  Чойнӯшии чоштгоҳӣ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 Ibragimov</dc:creator>
  <cp:lastModifiedBy>Victor Ibragimov</cp:lastModifiedBy>
  <cp:revision>79</cp:revision>
  <dcterms:created xsi:type="dcterms:W3CDTF">2019-02-20T04:22:50Z</dcterms:created>
  <dcterms:modified xsi:type="dcterms:W3CDTF">2019-02-20T07:30:55Z</dcterms:modified>
</cp:coreProperties>
</file>